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5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8" r:id="rId1"/>
    <p:sldMasterId id="2147484012" r:id="rId2"/>
    <p:sldMasterId id="2147484049" r:id="rId3"/>
    <p:sldMasterId id="2147484062" r:id="rId4"/>
    <p:sldMasterId id="2147484088" r:id="rId5"/>
    <p:sldMasterId id="2147484100" r:id="rId6"/>
  </p:sldMasterIdLst>
  <p:notesMasterIdLst>
    <p:notesMasterId r:id="rId36"/>
  </p:notesMasterIdLst>
  <p:sldIdLst>
    <p:sldId id="451" r:id="rId7"/>
    <p:sldId id="3391" r:id="rId8"/>
    <p:sldId id="3352" r:id="rId9"/>
    <p:sldId id="3430" r:id="rId10"/>
    <p:sldId id="424" r:id="rId11"/>
    <p:sldId id="3398" r:id="rId12"/>
    <p:sldId id="260" r:id="rId13"/>
    <p:sldId id="3420" r:id="rId14"/>
    <p:sldId id="3396" r:id="rId15"/>
    <p:sldId id="3431" r:id="rId16"/>
    <p:sldId id="3421" r:id="rId17"/>
    <p:sldId id="3422" r:id="rId18"/>
    <p:sldId id="3423" r:id="rId19"/>
    <p:sldId id="3429" r:id="rId20"/>
    <p:sldId id="3424" r:id="rId21"/>
    <p:sldId id="3425" r:id="rId22"/>
    <p:sldId id="3426" r:id="rId23"/>
    <p:sldId id="3427" r:id="rId24"/>
    <p:sldId id="314" r:id="rId25"/>
    <p:sldId id="3393" r:id="rId26"/>
    <p:sldId id="3433" r:id="rId27"/>
    <p:sldId id="3438" r:id="rId28"/>
    <p:sldId id="3435" r:id="rId29"/>
    <p:sldId id="3436" r:id="rId30"/>
    <p:sldId id="3437" r:id="rId31"/>
    <p:sldId id="270" r:id="rId32"/>
    <p:sldId id="303" r:id="rId33"/>
    <p:sldId id="3397" r:id="rId34"/>
    <p:sldId id="3432" r:id="rId3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4" autoAdjust="0"/>
    <p:restoredTop sz="95046" autoAdjust="0"/>
  </p:normalViewPr>
  <p:slideViewPr>
    <p:cSldViewPr snapToGrid="0">
      <p:cViewPr varScale="1">
        <p:scale>
          <a:sx n="88" d="100"/>
          <a:sy n="88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.slack.com/t/itu-challenge/shared_invite/zt-2oabtngbm-oczQzPp3zUbwk~hR2EForQ" TargetMode="External"/><Relationship Id="rId2" Type="http://schemas.openxmlformats.org/officeDocument/2006/relationships/hyperlink" Target="https://github.com/CrashingGuru/ITU_WTSA_HACKATHON" TargetMode="External"/><Relationship Id="rId1" Type="http://schemas.openxmlformats.org/officeDocument/2006/relationships/hyperlink" Target="https://challenge.aiforgood.itu.int/match/matchitem/95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.slack.com/t/itu-challenge/shared_invite/zt-2oabtngbm-oczQzPp3zUbwk~hR2EForQ" TargetMode="External"/><Relationship Id="rId2" Type="http://schemas.openxmlformats.org/officeDocument/2006/relationships/hyperlink" Target="https://github.com/CrashingGuru/ITU_WTSA_HACKATHON" TargetMode="External"/><Relationship Id="rId1" Type="http://schemas.openxmlformats.org/officeDocument/2006/relationships/hyperlink" Target="https://challenge.aiforgood.itu.int/match/matchitem/95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0167F1-8E26-E742-AC38-C341E07407FD}" type="doc">
      <dgm:prSet loTypeId="urn:microsoft.com/office/officeart/2005/8/layout/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E5071C7-E2FA-C34A-A3A3-61471BCC5B00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Describe the use case</a:t>
          </a:r>
          <a:endParaRPr lang="en-GB" dirty="0"/>
        </a:p>
      </dgm:t>
    </dgm:pt>
    <dgm:pt modelId="{A754C76A-F52F-1F4C-B98E-46D409F9A985}" type="parTrans" cxnId="{286E80A4-4F70-6342-A655-A4BD8E86451E}">
      <dgm:prSet/>
      <dgm:spPr/>
      <dgm:t>
        <a:bodyPr/>
        <a:lstStyle/>
        <a:p>
          <a:endParaRPr lang="en-GB"/>
        </a:p>
      </dgm:t>
    </dgm:pt>
    <dgm:pt modelId="{5121FE08-3385-9C4A-9F41-B1F38EE6B597}" type="sibTrans" cxnId="{286E80A4-4F70-6342-A655-A4BD8E86451E}">
      <dgm:prSet/>
      <dgm:spPr/>
      <dgm:t>
        <a:bodyPr/>
        <a:lstStyle/>
        <a:p>
          <a:endParaRPr lang="en-GB"/>
        </a:p>
      </dgm:t>
    </dgm:pt>
    <dgm:pt modelId="{7DF862B9-323A-CF43-878E-9B6798E1A92A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Design and review the ML pipeline</a:t>
          </a:r>
          <a:endParaRPr lang="en-GB" dirty="0"/>
        </a:p>
      </dgm:t>
    </dgm:pt>
    <dgm:pt modelId="{A47314D2-6130-5146-A93D-8B9D49B2E1EA}" type="parTrans" cxnId="{16AB29C3-96C7-1A40-934F-47D81BA61EB0}">
      <dgm:prSet/>
      <dgm:spPr/>
      <dgm:t>
        <a:bodyPr/>
        <a:lstStyle/>
        <a:p>
          <a:endParaRPr lang="en-GB"/>
        </a:p>
      </dgm:t>
    </dgm:pt>
    <dgm:pt modelId="{6A148141-82FC-1844-972C-1BC479E7E82E}" type="sibTrans" cxnId="{16AB29C3-96C7-1A40-934F-47D81BA61EB0}">
      <dgm:prSet/>
      <dgm:spPr/>
      <dgm:t>
        <a:bodyPr/>
        <a:lstStyle/>
        <a:p>
          <a:endParaRPr lang="en-GB"/>
        </a:p>
      </dgm:t>
    </dgm:pt>
    <dgm:pt modelId="{6947C303-2172-794B-85C8-6603C8E69EFE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Build the ML pipeline </a:t>
          </a:r>
          <a:endParaRPr lang="en-GB" dirty="0"/>
        </a:p>
      </dgm:t>
    </dgm:pt>
    <dgm:pt modelId="{5BB9DC65-8F62-DF41-8045-0A5BDB50FB46}" type="parTrans" cxnId="{8FF8AF30-234C-9B4F-9F2F-7D482722FD82}">
      <dgm:prSet/>
      <dgm:spPr/>
      <dgm:t>
        <a:bodyPr/>
        <a:lstStyle/>
        <a:p>
          <a:endParaRPr lang="en-GB"/>
        </a:p>
      </dgm:t>
    </dgm:pt>
    <dgm:pt modelId="{914F4730-8471-1C42-82B0-A734CA86606F}" type="sibTrans" cxnId="{8FF8AF30-234C-9B4F-9F2F-7D482722FD82}">
      <dgm:prSet/>
      <dgm:spPr/>
      <dgm:t>
        <a:bodyPr/>
        <a:lstStyle/>
        <a:p>
          <a:endParaRPr lang="en-GB"/>
        </a:p>
      </dgm:t>
    </dgm:pt>
    <dgm:pt modelId="{00D917F3-2EC4-9B4B-A0DD-3DA164B83614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Demo</a:t>
          </a:r>
          <a:endParaRPr lang="en-GB" dirty="0"/>
        </a:p>
      </dgm:t>
    </dgm:pt>
    <dgm:pt modelId="{9B7401C1-AF22-A547-BF69-1D0E40359686}" type="parTrans" cxnId="{59097A99-3939-864E-A2E1-04255FAED98D}">
      <dgm:prSet/>
      <dgm:spPr/>
      <dgm:t>
        <a:bodyPr/>
        <a:lstStyle/>
        <a:p>
          <a:endParaRPr lang="en-GB"/>
        </a:p>
      </dgm:t>
    </dgm:pt>
    <dgm:pt modelId="{E340097D-3E73-2148-B62A-BD9B7068E6ED}" type="sibTrans" cxnId="{59097A99-3939-864E-A2E1-04255FAED98D}">
      <dgm:prSet/>
      <dgm:spPr/>
      <dgm:t>
        <a:bodyPr/>
        <a:lstStyle/>
        <a:p>
          <a:endParaRPr lang="en-GB"/>
        </a:p>
      </dgm:t>
    </dgm:pt>
    <dgm:pt modelId="{A3AD3901-C365-5E46-B540-6C152E7AFA17}" type="pres">
      <dgm:prSet presAssocID="{E90167F1-8E26-E742-AC38-C341E07407FD}" presName="Name0" presStyleCnt="0">
        <dgm:presLayoutVars>
          <dgm:dir/>
          <dgm:animLvl val="lvl"/>
          <dgm:resizeHandles val="exact"/>
        </dgm:presLayoutVars>
      </dgm:prSet>
      <dgm:spPr/>
    </dgm:pt>
    <dgm:pt modelId="{98513977-8D8C-294E-BA5A-F44823002754}" type="pres">
      <dgm:prSet presAssocID="{00D917F3-2EC4-9B4B-A0DD-3DA164B83614}" presName="boxAndChildren" presStyleCnt="0"/>
      <dgm:spPr/>
    </dgm:pt>
    <dgm:pt modelId="{97302B7C-4CF6-F74C-92F4-A79E60C0EFCE}" type="pres">
      <dgm:prSet presAssocID="{00D917F3-2EC4-9B4B-A0DD-3DA164B83614}" presName="parentTextBox" presStyleLbl="node1" presStyleIdx="0" presStyleCnt="4"/>
      <dgm:spPr/>
    </dgm:pt>
    <dgm:pt modelId="{074140D8-EC4C-2245-8485-FB88528B9818}" type="pres">
      <dgm:prSet presAssocID="{914F4730-8471-1C42-82B0-A734CA86606F}" presName="sp" presStyleCnt="0"/>
      <dgm:spPr/>
    </dgm:pt>
    <dgm:pt modelId="{E9793830-3742-574F-AF02-3D77B7ACC9A4}" type="pres">
      <dgm:prSet presAssocID="{6947C303-2172-794B-85C8-6603C8E69EFE}" presName="arrowAndChildren" presStyleCnt="0"/>
      <dgm:spPr/>
    </dgm:pt>
    <dgm:pt modelId="{4A96B294-010F-F749-A900-8489A6A44959}" type="pres">
      <dgm:prSet presAssocID="{6947C303-2172-794B-85C8-6603C8E69EFE}" presName="parentTextArrow" presStyleLbl="node1" presStyleIdx="1" presStyleCnt="4"/>
      <dgm:spPr/>
    </dgm:pt>
    <dgm:pt modelId="{10E95CA5-4D5A-B945-ABD5-8E3BF5AB4F7E}" type="pres">
      <dgm:prSet presAssocID="{6A148141-82FC-1844-972C-1BC479E7E82E}" presName="sp" presStyleCnt="0"/>
      <dgm:spPr/>
    </dgm:pt>
    <dgm:pt modelId="{F9C7C4FE-E550-834D-8B18-93658E3316BD}" type="pres">
      <dgm:prSet presAssocID="{7DF862B9-323A-CF43-878E-9B6798E1A92A}" presName="arrowAndChildren" presStyleCnt="0"/>
      <dgm:spPr/>
    </dgm:pt>
    <dgm:pt modelId="{AA13C3ED-5900-1C43-9EDC-7C2C569C2434}" type="pres">
      <dgm:prSet presAssocID="{7DF862B9-323A-CF43-878E-9B6798E1A92A}" presName="parentTextArrow" presStyleLbl="node1" presStyleIdx="2" presStyleCnt="4"/>
      <dgm:spPr/>
    </dgm:pt>
    <dgm:pt modelId="{42CF13E9-BE61-8549-B54A-EC998721219A}" type="pres">
      <dgm:prSet presAssocID="{5121FE08-3385-9C4A-9F41-B1F38EE6B597}" presName="sp" presStyleCnt="0"/>
      <dgm:spPr/>
    </dgm:pt>
    <dgm:pt modelId="{7DF280AD-1AA1-4641-BBCA-7CEFBAC2A7F3}" type="pres">
      <dgm:prSet presAssocID="{AE5071C7-E2FA-C34A-A3A3-61471BCC5B00}" presName="arrowAndChildren" presStyleCnt="0"/>
      <dgm:spPr/>
    </dgm:pt>
    <dgm:pt modelId="{ED4785EA-225A-9E44-9BC8-0678A2CF3550}" type="pres">
      <dgm:prSet presAssocID="{AE5071C7-E2FA-C34A-A3A3-61471BCC5B00}" presName="parentTextArrow" presStyleLbl="node1" presStyleIdx="3" presStyleCnt="4" custLinFactNeighborX="1890" custLinFactNeighborY="-55836"/>
      <dgm:spPr/>
    </dgm:pt>
  </dgm:ptLst>
  <dgm:cxnLst>
    <dgm:cxn modelId="{693F8319-AF33-E545-AE2D-F56BF117F6F8}" type="presOf" srcId="{6947C303-2172-794B-85C8-6603C8E69EFE}" destId="{4A96B294-010F-F749-A900-8489A6A44959}" srcOrd="0" destOrd="0" presId="urn:microsoft.com/office/officeart/2005/8/layout/process4"/>
    <dgm:cxn modelId="{8FF8AF30-234C-9B4F-9F2F-7D482722FD82}" srcId="{E90167F1-8E26-E742-AC38-C341E07407FD}" destId="{6947C303-2172-794B-85C8-6603C8E69EFE}" srcOrd="2" destOrd="0" parTransId="{5BB9DC65-8F62-DF41-8045-0A5BDB50FB46}" sibTransId="{914F4730-8471-1C42-82B0-A734CA86606F}"/>
    <dgm:cxn modelId="{5D799856-3EEE-3940-9828-BF0310FD7FB3}" type="presOf" srcId="{7DF862B9-323A-CF43-878E-9B6798E1A92A}" destId="{AA13C3ED-5900-1C43-9EDC-7C2C569C2434}" srcOrd="0" destOrd="0" presId="urn:microsoft.com/office/officeart/2005/8/layout/process4"/>
    <dgm:cxn modelId="{82A33C6D-FCA5-4549-BAED-B91A29F60FD7}" type="presOf" srcId="{AE5071C7-E2FA-C34A-A3A3-61471BCC5B00}" destId="{ED4785EA-225A-9E44-9BC8-0678A2CF3550}" srcOrd="0" destOrd="0" presId="urn:microsoft.com/office/officeart/2005/8/layout/process4"/>
    <dgm:cxn modelId="{A0800695-FF14-5943-A94B-75BF8E554622}" type="presOf" srcId="{E90167F1-8E26-E742-AC38-C341E07407FD}" destId="{A3AD3901-C365-5E46-B540-6C152E7AFA17}" srcOrd="0" destOrd="0" presId="urn:microsoft.com/office/officeart/2005/8/layout/process4"/>
    <dgm:cxn modelId="{59097A99-3939-864E-A2E1-04255FAED98D}" srcId="{E90167F1-8E26-E742-AC38-C341E07407FD}" destId="{00D917F3-2EC4-9B4B-A0DD-3DA164B83614}" srcOrd="3" destOrd="0" parTransId="{9B7401C1-AF22-A547-BF69-1D0E40359686}" sibTransId="{E340097D-3E73-2148-B62A-BD9B7068E6ED}"/>
    <dgm:cxn modelId="{286E80A4-4F70-6342-A655-A4BD8E86451E}" srcId="{E90167F1-8E26-E742-AC38-C341E07407FD}" destId="{AE5071C7-E2FA-C34A-A3A3-61471BCC5B00}" srcOrd="0" destOrd="0" parTransId="{A754C76A-F52F-1F4C-B98E-46D409F9A985}" sibTransId="{5121FE08-3385-9C4A-9F41-B1F38EE6B597}"/>
    <dgm:cxn modelId="{16AB29C3-96C7-1A40-934F-47D81BA61EB0}" srcId="{E90167F1-8E26-E742-AC38-C341E07407FD}" destId="{7DF862B9-323A-CF43-878E-9B6798E1A92A}" srcOrd="1" destOrd="0" parTransId="{A47314D2-6130-5146-A93D-8B9D49B2E1EA}" sibTransId="{6A148141-82FC-1844-972C-1BC479E7E82E}"/>
    <dgm:cxn modelId="{B1C85BDA-3234-E64B-B9F9-4EBF3BD463F5}" type="presOf" srcId="{00D917F3-2EC4-9B4B-A0DD-3DA164B83614}" destId="{97302B7C-4CF6-F74C-92F4-A79E60C0EFCE}" srcOrd="0" destOrd="0" presId="urn:microsoft.com/office/officeart/2005/8/layout/process4"/>
    <dgm:cxn modelId="{318400DC-0C27-2D4A-AD27-1ACDF53B50E5}" type="presParOf" srcId="{A3AD3901-C365-5E46-B540-6C152E7AFA17}" destId="{98513977-8D8C-294E-BA5A-F44823002754}" srcOrd="0" destOrd="0" presId="urn:microsoft.com/office/officeart/2005/8/layout/process4"/>
    <dgm:cxn modelId="{8380CA11-4E3B-6A45-AB36-92FB237F89D7}" type="presParOf" srcId="{98513977-8D8C-294E-BA5A-F44823002754}" destId="{97302B7C-4CF6-F74C-92F4-A79E60C0EFCE}" srcOrd="0" destOrd="0" presId="urn:microsoft.com/office/officeart/2005/8/layout/process4"/>
    <dgm:cxn modelId="{BA32B868-8658-B644-8140-8643F0CA1496}" type="presParOf" srcId="{A3AD3901-C365-5E46-B540-6C152E7AFA17}" destId="{074140D8-EC4C-2245-8485-FB88528B9818}" srcOrd="1" destOrd="0" presId="urn:microsoft.com/office/officeart/2005/8/layout/process4"/>
    <dgm:cxn modelId="{6A2C1069-C43C-9D4A-AEEC-FB25608CCD9E}" type="presParOf" srcId="{A3AD3901-C365-5E46-B540-6C152E7AFA17}" destId="{E9793830-3742-574F-AF02-3D77B7ACC9A4}" srcOrd="2" destOrd="0" presId="urn:microsoft.com/office/officeart/2005/8/layout/process4"/>
    <dgm:cxn modelId="{43EAD661-1614-834D-896A-C708756BFA50}" type="presParOf" srcId="{E9793830-3742-574F-AF02-3D77B7ACC9A4}" destId="{4A96B294-010F-F749-A900-8489A6A44959}" srcOrd="0" destOrd="0" presId="urn:microsoft.com/office/officeart/2005/8/layout/process4"/>
    <dgm:cxn modelId="{2F5581EB-0DC2-3B4E-91C0-3511ADC59C54}" type="presParOf" srcId="{A3AD3901-C365-5E46-B540-6C152E7AFA17}" destId="{10E95CA5-4D5A-B945-ABD5-8E3BF5AB4F7E}" srcOrd="3" destOrd="0" presId="urn:microsoft.com/office/officeart/2005/8/layout/process4"/>
    <dgm:cxn modelId="{A8CD3514-9DD4-444C-862F-48729E0CED6C}" type="presParOf" srcId="{A3AD3901-C365-5E46-B540-6C152E7AFA17}" destId="{F9C7C4FE-E550-834D-8B18-93658E3316BD}" srcOrd="4" destOrd="0" presId="urn:microsoft.com/office/officeart/2005/8/layout/process4"/>
    <dgm:cxn modelId="{B60B06BB-A9F6-444D-B7EE-3DD7FF46AB4F}" type="presParOf" srcId="{F9C7C4FE-E550-834D-8B18-93658E3316BD}" destId="{AA13C3ED-5900-1C43-9EDC-7C2C569C2434}" srcOrd="0" destOrd="0" presId="urn:microsoft.com/office/officeart/2005/8/layout/process4"/>
    <dgm:cxn modelId="{7817D411-5E15-FD42-92D6-9C7CD69F3939}" type="presParOf" srcId="{A3AD3901-C365-5E46-B540-6C152E7AFA17}" destId="{42CF13E9-BE61-8549-B54A-EC998721219A}" srcOrd="5" destOrd="0" presId="urn:microsoft.com/office/officeart/2005/8/layout/process4"/>
    <dgm:cxn modelId="{32D060A1-93A9-C848-B5A0-E6F276308659}" type="presParOf" srcId="{A3AD3901-C365-5E46-B540-6C152E7AFA17}" destId="{7DF280AD-1AA1-4641-BBCA-7CEFBAC2A7F3}" srcOrd="6" destOrd="0" presId="urn:microsoft.com/office/officeart/2005/8/layout/process4"/>
    <dgm:cxn modelId="{DDC5F9F6-5555-DB4C-9F34-63A6BFFC7E10}" type="presParOf" srcId="{7DF280AD-1AA1-4641-BBCA-7CEFBAC2A7F3}" destId="{ED4785EA-225A-9E44-9BC8-0678A2CF355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85183D-E7C2-E54D-9D68-B00B09AFF7DB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BEDAA0F-C4D8-EE44-B514-B5A93FFFF55B}">
      <dgm:prSet phldrT="[Text]"/>
      <dgm:spPr/>
      <dgm:t>
        <a:bodyPr/>
        <a:lstStyle/>
        <a:p>
          <a:r>
            <a:rPr lang="en-GB"/>
            <a:t>Register</a:t>
          </a:r>
        </a:p>
      </dgm:t>
    </dgm:pt>
    <dgm:pt modelId="{DCB0737E-C500-0F4F-A00A-E8A21ECB008C}" type="parTrans" cxnId="{0E91C158-D311-8347-AAAE-531E2670BA72}">
      <dgm:prSet/>
      <dgm:spPr/>
      <dgm:t>
        <a:bodyPr/>
        <a:lstStyle/>
        <a:p>
          <a:endParaRPr lang="en-GB"/>
        </a:p>
      </dgm:t>
    </dgm:pt>
    <dgm:pt modelId="{F0135B64-2090-7C48-9312-9C3ECF4CC9F0}" type="sibTrans" cxnId="{0E91C158-D311-8347-AAAE-531E2670BA72}">
      <dgm:prSet/>
      <dgm:spPr/>
      <dgm:t>
        <a:bodyPr/>
        <a:lstStyle/>
        <a:p>
          <a:endParaRPr lang="en-GB"/>
        </a:p>
      </dgm:t>
    </dgm:pt>
    <dgm:pt modelId="{D09F64E7-6EB0-9E4B-A195-A10B0C19ACCC}">
      <dgm:prSet phldrT="[Text]" custT="1"/>
      <dgm:spPr/>
      <dgm:t>
        <a:bodyPr/>
        <a:lstStyle/>
        <a:p>
          <a:r>
            <a:rPr lang="en-GB" sz="1600" dirty="0">
              <a:hlinkClick xmlns:r="http://schemas.openxmlformats.org/officeDocument/2006/relationships" r:id="rId1"/>
            </a:rPr>
            <a:t>https://challenge.aiforgood.itu.int/match/matchitem/95</a:t>
          </a:r>
          <a:endParaRPr lang="en-GB" sz="1600" dirty="0"/>
        </a:p>
      </dgm:t>
    </dgm:pt>
    <dgm:pt modelId="{D761B048-5F8C-FA47-A014-9E347AD2A7E0}" type="parTrans" cxnId="{D0AFEC39-F13B-384E-90F5-E763D38CCA71}">
      <dgm:prSet/>
      <dgm:spPr/>
      <dgm:t>
        <a:bodyPr/>
        <a:lstStyle/>
        <a:p>
          <a:endParaRPr lang="en-GB"/>
        </a:p>
      </dgm:t>
    </dgm:pt>
    <dgm:pt modelId="{3B7FF1F5-6770-314B-B0BE-C8544DDF35AF}" type="sibTrans" cxnId="{D0AFEC39-F13B-384E-90F5-E763D38CCA71}">
      <dgm:prSet/>
      <dgm:spPr/>
      <dgm:t>
        <a:bodyPr/>
        <a:lstStyle/>
        <a:p>
          <a:endParaRPr lang="en-GB"/>
        </a:p>
      </dgm:t>
    </dgm:pt>
    <dgm:pt modelId="{2F7332C1-DD30-7E4D-B2DA-4251BC8980C7}">
      <dgm:prSet phldrT="[Text]"/>
      <dgm:spPr/>
      <dgm:t>
        <a:bodyPr/>
        <a:lstStyle/>
        <a:p>
          <a:r>
            <a:rPr lang="en-GB" dirty="0"/>
            <a:t>Submit design</a:t>
          </a:r>
        </a:p>
      </dgm:t>
    </dgm:pt>
    <dgm:pt modelId="{4A7B7130-2669-A94F-88E2-EDBAFFD3A818}" type="parTrans" cxnId="{AEF89C80-9DE6-8E46-9CE5-9A0BDD71E2B1}">
      <dgm:prSet/>
      <dgm:spPr/>
      <dgm:t>
        <a:bodyPr/>
        <a:lstStyle/>
        <a:p>
          <a:endParaRPr lang="en-GB"/>
        </a:p>
      </dgm:t>
    </dgm:pt>
    <dgm:pt modelId="{FB135012-5D42-E543-AD05-C4F094B96CAB}" type="sibTrans" cxnId="{AEF89C80-9DE6-8E46-9CE5-9A0BDD71E2B1}">
      <dgm:prSet/>
      <dgm:spPr/>
      <dgm:t>
        <a:bodyPr/>
        <a:lstStyle/>
        <a:p>
          <a:endParaRPr lang="en-GB"/>
        </a:p>
      </dgm:t>
    </dgm:pt>
    <dgm:pt modelId="{127149E3-E82E-B14E-BB3C-E86AA9B4209C}">
      <dgm:prSet phldrT="[Text]" custT="1"/>
      <dgm:spPr/>
      <dgm:t>
        <a:bodyPr/>
        <a:lstStyle/>
        <a:p>
          <a:r>
            <a:rPr lang="en-GB" sz="1800" dirty="0"/>
            <a:t>Examples are </a:t>
          </a:r>
          <a:r>
            <a:rPr lang="en-GB" sz="1800" dirty="0">
              <a:hlinkClick xmlns:r="http://schemas.openxmlformats.org/officeDocument/2006/relationships" r:id="rId2"/>
            </a:rPr>
            <a:t>here</a:t>
          </a:r>
          <a:endParaRPr lang="en-GB" sz="1800" dirty="0"/>
        </a:p>
      </dgm:t>
    </dgm:pt>
    <dgm:pt modelId="{77D9AAB0-85D2-A345-804B-146116D9E2ED}" type="parTrans" cxnId="{F945CBF8-5B7C-634D-B839-BDA0B2AFDC51}">
      <dgm:prSet/>
      <dgm:spPr/>
      <dgm:t>
        <a:bodyPr/>
        <a:lstStyle/>
        <a:p>
          <a:endParaRPr lang="en-GB"/>
        </a:p>
      </dgm:t>
    </dgm:pt>
    <dgm:pt modelId="{B73247AA-DE1D-994D-8592-FD0D1BC57B68}" type="sibTrans" cxnId="{F945CBF8-5B7C-634D-B839-BDA0B2AFDC51}">
      <dgm:prSet/>
      <dgm:spPr/>
      <dgm:t>
        <a:bodyPr/>
        <a:lstStyle/>
        <a:p>
          <a:endParaRPr lang="en-GB"/>
        </a:p>
      </dgm:t>
    </dgm:pt>
    <dgm:pt modelId="{C2EE1A02-1BD9-BB48-ADF2-7F1E52FA5D97}">
      <dgm:prSet phldrT="[Text]"/>
      <dgm:spPr/>
      <dgm:t>
        <a:bodyPr/>
        <a:lstStyle/>
        <a:p>
          <a:r>
            <a:rPr lang="en-GB" dirty="0"/>
            <a:t>Got Questions?</a:t>
          </a:r>
        </a:p>
      </dgm:t>
    </dgm:pt>
    <dgm:pt modelId="{289B2227-5B51-D14B-8A20-1E42C8E0AD9D}" type="parTrans" cxnId="{1008E688-EC8D-4C40-AEE2-855D86F00FD5}">
      <dgm:prSet/>
      <dgm:spPr/>
      <dgm:t>
        <a:bodyPr/>
        <a:lstStyle/>
        <a:p>
          <a:endParaRPr lang="en-GB"/>
        </a:p>
      </dgm:t>
    </dgm:pt>
    <dgm:pt modelId="{7D302A7B-2242-2741-A7FB-08EC030B3C03}" type="sibTrans" cxnId="{1008E688-EC8D-4C40-AEE2-855D86F00FD5}">
      <dgm:prSet/>
      <dgm:spPr/>
      <dgm:t>
        <a:bodyPr/>
        <a:lstStyle/>
        <a:p>
          <a:endParaRPr lang="en-GB"/>
        </a:p>
      </dgm:t>
    </dgm:pt>
    <dgm:pt modelId="{76FB340C-2094-BC4A-A7A5-5B5C6CF7450E}">
      <dgm:prSet phldrT="[Text]" custT="1"/>
      <dgm:spPr/>
      <dgm:t>
        <a:bodyPr/>
        <a:lstStyle/>
        <a:p>
          <a:r>
            <a:rPr lang="en-GB" sz="1600" u="sng" dirty="0"/>
            <a:t> </a:t>
          </a:r>
          <a:r>
            <a:rPr lang="en-GB" sz="1600" u="none" dirty="0"/>
            <a:t>Ask in the AI/ML 5G Challenge Slack or forums. </a:t>
          </a:r>
          <a:r>
            <a:rPr lang="en-GB" sz="1600" u="none" dirty="0">
              <a:hlinkClick xmlns:r="http://schemas.openxmlformats.org/officeDocument/2006/relationships" r:id="rId3"/>
            </a:rPr>
            <a:t>here</a:t>
          </a:r>
          <a:endParaRPr lang="en-GB" sz="1600" u="none" dirty="0"/>
        </a:p>
      </dgm:t>
    </dgm:pt>
    <dgm:pt modelId="{234DF4B9-1B32-5F42-93D2-DC7B8E2421D6}" type="parTrans" cxnId="{D2570464-C6F2-1B47-9137-849FC7B9A455}">
      <dgm:prSet/>
      <dgm:spPr/>
      <dgm:t>
        <a:bodyPr/>
        <a:lstStyle/>
        <a:p>
          <a:endParaRPr lang="en-GB"/>
        </a:p>
      </dgm:t>
    </dgm:pt>
    <dgm:pt modelId="{8EAB8C29-791A-6041-B0C3-366B576C2D0E}" type="sibTrans" cxnId="{D2570464-C6F2-1B47-9137-849FC7B9A455}">
      <dgm:prSet/>
      <dgm:spPr/>
      <dgm:t>
        <a:bodyPr/>
        <a:lstStyle/>
        <a:p>
          <a:endParaRPr lang="en-GB"/>
        </a:p>
      </dgm:t>
    </dgm:pt>
    <dgm:pt modelId="{74752AB1-A293-1E48-97FA-69C013295851}" type="pres">
      <dgm:prSet presAssocID="{2985183D-E7C2-E54D-9D68-B00B09AFF7DB}" presName="linearFlow" presStyleCnt="0">
        <dgm:presLayoutVars>
          <dgm:dir/>
          <dgm:animLvl val="lvl"/>
          <dgm:resizeHandles val="exact"/>
        </dgm:presLayoutVars>
      </dgm:prSet>
      <dgm:spPr/>
    </dgm:pt>
    <dgm:pt modelId="{710E5AB7-09BC-FB45-81D0-D6A16BE17371}" type="pres">
      <dgm:prSet presAssocID="{0BEDAA0F-C4D8-EE44-B514-B5A93FFFF55B}" presName="composite" presStyleCnt="0"/>
      <dgm:spPr/>
    </dgm:pt>
    <dgm:pt modelId="{0D24C42E-2128-074F-B51C-F87C3A08BE07}" type="pres">
      <dgm:prSet presAssocID="{0BEDAA0F-C4D8-EE44-B514-B5A93FFFF55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6FEE8C2-3A57-274B-A4CA-3127E690BD89}" type="pres">
      <dgm:prSet presAssocID="{0BEDAA0F-C4D8-EE44-B514-B5A93FFFF55B}" presName="descendantText" presStyleLbl="alignAcc1" presStyleIdx="0" presStyleCnt="3">
        <dgm:presLayoutVars>
          <dgm:bulletEnabled val="1"/>
        </dgm:presLayoutVars>
      </dgm:prSet>
      <dgm:spPr/>
    </dgm:pt>
    <dgm:pt modelId="{48931FF6-6939-574F-8A92-8D11F2DF93FD}" type="pres">
      <dgm:prSet presAssocID="{F0135B64-2090-7C48-9312-9C3ECF4CC9F0}" presName="sp" presStyleCnt="0"/>
      <dgm:spPr/>
    </dgm:pt>
    <dgm:pt modelId="{B644E861-F16A-6A4F-8895-3FC9164292DB}" type="pres">
      <dgm:prSet presAssocID="{2F7332C1-DD30-7E4D-B2DA-4251BC8980C7}" presName="composite" presStyleCnt="0"/>
      <dgm:spPr/>
    </dgm:pt>
    <dgm:pt modelId="{4624578A-A84E-0A40-9206-2958D27833F3}" type="pres">
      <dgm:prSet presAssocID="{2F7332C1-DD30-7E4D-B2DA-4251BC8980C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FC5788F6-DC33-0343-97F9-37FE2FC44214}" type="pres">
      <dgm:prSet presAssocID="{2F7332C1-DD30-7E4D-B2DA-4251BC8980C7}" presName="descendantText" presStyleLbl="alignAcc1" presStyleIdx="1" presStyleCnt="3">
        <dgm:presLayoutVars>
          <dgm:bulletEnabled val="1"/>
        </dgm:presLayoutVars>
      </dgm:prSet>
      <dgm:spPr/>
    </dgm:pt>
    <dgm:pt modelId="{B4392767-EDBA-554F-8798-3EC092B05D6A}" type="pres">
      <dgm:prSet presAssocID="{FB135012-5D42-E543-AD05-C4F094B96CAB}" presName="sp" presStyleCnt="0"/>
      <dgm:spPr/>
    </dgm:pt>
    <dgm:pt modelId="{46EA9C4A-0BA7-4F40-ABC6-DDE180AAA420}" type="pres">
      <dgm:prSet presAssocID="{C2EE1A02-1BD9-BB48-ADF2-7F1E52FA5D97}" presName="composite" presStyleCnt="0"/>
      <dgm:spPr/>
    </dgm:pt>
    <dgm:pt modelId="{B1AC99AA-9DC7-1849-8D31-EC5E2916A316}" type="pres">
      <dgm:prSet presAssocID="{C2EE1A02-1BD9-BB48-ADF2-7F1E52FA5D97}" presName="parentText" presStyleLbl="alignNode1" presStyleIdx="2" presStyleCnt="3" custLinFactX="-35264" custLinFactNeighborX="-100000" custLinFactNeighborY="76160">
        <dgm:presLayoutVars>
          <dgm:chMax val="1"/>
          <dgm:bulletEnabled val="1"/>
        </dgm:presLayoutVars>
      </dgm:prSet>
      <dgm:spPr/>
    </dgm:pt>
    <dgm:pt modelId="{817CC7EB-1B9E-934B-85D1-EAC700F316A2}" type="pres">
      <dgm:prSet presAssocID="{C2EE1A02-1BD9-BB48-ADF2-7F1E52FA5D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3E6B7307-C2D2-EF4E-853E-54273C843DB2}" type="presOf" srcId="{76FB340C-2094-BC4A-A7A5-5B5C6CF7450E}" destId="{817CC7EB-1B9E-934B-85D1-EAC700F316A2}" srcOrd="0" destOrd="0" presId="urn:microsoft.com/office/officeart/2005/8/layout/chevron2"/>
    <dgm:cxn modelId="{D0AFEC39-F13B-384E-90F5-E763D38CCA71}" srcId="{0BEDAA0F-C4D8-EE44-B514-B5A93FFFF55B}" destId="{D09F64E7-6EB0-9E4B-A195-A10B0C19ACCC}" srcOrd="0" destOrd="0" parTransId="{D761B048-5F8C-FA47-A014-9E347AD2A7E0}" sibTransId="{3B7FF1F5-6770-314B-B0BE-C8544DDF35AF}"/>
    <dgm:cxn modelId="{0E91C158-D311-8347-AAAE-531E2670BA72}" srcId="{2985183D-E7C2-E54D-9D68-B00B09AFF7DB}" destId="{0BEDAA0F-C4D8-EE44-B514-B5A93FFFF55B}" srcOrd="0" destOrd="0" parTransId="{DCB0737E-C500-0F4F-A00A-E8A21ECB008C}" sibTransId="{F0135B64-2090-7C48-9312-9C3ECF4CC9F0}"/>
    <dgm:cxn modelId="{D2570464-C6F2-1B47-9137-849FC7B9A455}" srcId="{C2EE1A02-1BD9-BB48-ADF2-7F1E52FA5D97}" destId="{76FB340C-2094-BC4A-A7A5-5B5C6CF7450E}" srcOrd="0" destOrd="0" parTransId="{234DF4B9-1B32-5F42-93D2-DC7B8E2421D6}" sibTransId="{8EAB8C29-791A-6041-B0C3-366B576C2D0E}"/>
    <dgm:cxn modelId="{02841D7F-2BB3-1646-A4F6-3C5136C47D62}" type="presOf" srcId="{C2EE1A02-1BD9-BB48-ADF2-7F1E52FA5D97}" destId="{B1AC99AA-9DC7-1849-8D31-EC5E2916A316}" srcOrd="0" destOrd="0" presId="urn:microsoft.com/office/officeart/2005/8/layout/chevron2"/>
    <dgm:cxn modelId="{AEF89C80-9DE6-8E46-9CE5-9A0BDD71E2B1}" srcId="{2985183D-E7C2-E54D-9D68-B00B09AFF7DB}" destId="{2F7332C1-DD30-7E4D-B2DA-4251BC8980C7}" srcOrd="1" destOrd="0" parTransId="{4A7B7130-2669-A94F-88E2-EDBAFFD3A818}" sibTransId="{FB135012-5D42-E543-AD05-C4F094B96CAB}"/>
    <dgm:cxn modelId="{1008E688-EC8D-4C40-AEE2-855D86F00FD5}" srcId="{2985183D-E7C2-E54D-9D68-B00B09AFF7DB}" destId="{C2EE1A02-1BD9-BB48-ADF2-7F1E52FA5D97}" srcOrd="2" destOrd="0" parTransId="{289B2227-5B51-D14B-8A20-1E42C8E0AD9D}" sibTransId="{7D302A7B-2242-2741-A7FB-08EC030B3C03}"/>
    <dgm:cxn modelId="{DE5ED091-0AE5-834E-8FE0-841150C3A151}" type="presOf" srcId="{2985183D-E7C2-E54D-9D68-B00B09AFF7DB}" destId="{74752AB1-A293-1E48-97FA-69C013295851}" srcOrd="0" destOrd="0" presId="urn:microsoft.com/office/officeart/2005/8/layout/chevron2"/>
    <dgm:cxn modelId="{197FD5A5-6ED5-C541-BA1A-EE6B466B8590}" type="presOf" srcId="{D09F64E7-6EB0-9E4B-A195-A10B0C19ACCC}" destId="{96FEE8C2-3A57-274B-A4CA-3127E690BD89}" srcOrd="0" destOrd="0" presId="urn:microsoft.com/office/officeart/2005/8/layout/chevron2"/>
    <dgm:cxn modelId="{E441E2A7-4A2A-B343-9E1A-C53D9E330EC1}" type="presOf" srcId="{0BEDAA0F-C4D8-EE44-B514-B5A93FFFF55B}" destId="{0D24C42E-2128-074F-B51C-F87C3A08BE07}" srcOrd="0" destOrd="0" presId="urn:microsoft.com/office/officeart/2005/8/layout/chevron2"/>
    <dgm:cxn modelId="{5A1C8BE5-54DD-384A-9447-BBEC56AC633B}" type="presOf" srcId="{2F7332C1-DD30-7E4D-B2DA-4251BC8980C7}" destId="{4624578A-A84E-0A40-9206-2958D27833F3}" srcOrd="0" destOrd="0" presId="urn:microsoft.com/office/officeart/2005/8/layout/chevron2"/>
    <dgm:cxn modelId="{F945CBF8-5B7C-634D-B839-BDA0B2AFDC51}" srcId="{2F7332C1-DD30-7E4D-B2DA-4251BC8980C7}" destId="{127149E3-E82E-B14E-BB3C-E86AA9B4209C}" srcOrd="0" destOrd="0" parTransId="{77D9AAB0-85D2-A345-804B-146116D9E2ED}" sibTransId="{B73247AA-DE1D-994D-8592-FD0D1BC57B68}"/>
    <dgm:cxn modelId="{34871CF9-DE69-DC41-959E-DEDFA87D98BF}" type="presOf" srcId="{127149E3-E82E-B14E-BB3C-E86AA9B4209C}" destId="{FC5788F6-DC33-0343-97F9-37FE2FC44214}" srcOrd="0" destOrd="0" presId="urn:microsoft.com/office/officeart/2005/8/layout/chevron2"/>
    <dgm:cxn modelId="{4CF24DFD-0708-9B4C-B1DE-D20300F32913}" type="presParOf" srcId="{74752AB1-A293-1E48-97FA-69C013295851}" destId="{710E5AB7-09BC-FB45-81D0-D6A16BE17371}" srcOrd="0" destOrd="0" presId="urn:microsoft.com/office/officeart/2005/8/layout/chevron2"/>
    <dgm:cxn modelId="{FAB47B70-5496-CA48-B7F1-BDC9FBD9B70C}" type="presParOf" srcId="{710E5AB7-09BC-FB45-81D0-D6A16BE17371}" destId="{0D24C42E-2128-074F-B51C-F87C3A08BE07}" srcOrd="0" destOrd="0" presId="urn:microsoft.com/office/officeart/2005/8/layout/chevron2"/>
    <dgm:cxn modelId="{CA4BF682-CDB0-5043-B49C-E84292361FD4}" type="presParOf" srcId="{710E5AB7-09BC-FB45-81D0-D6A16BE17371}" destId="{96FEE8C2-3A57-274B-A4CA-3127E690BD89}" srcOrd="1" destOrd="0" presId="urn:microsoft.com/office/officeart/2005/8/layout/chevron2"/>
    <dgm:cxn modelId="{8D80BFC8-AC99-044E-A543-09E36BF764BD}" type="presParOf" srcId="{74752AB1-A293-1E48-97FA-69C013295851}" destId="{48931FF6-6939-574F-8A92-8D11F2DF93FD}" srcOrd="1" destOrd="0" presId="urn:microsoft.com/office/officeart/2005/8/layout/chevron2"/>
    <dgm:cxn modelId="{BA8CC43D-3C61-0D41-B985-E30BE391BEB6}" type="presParOf" srcId="{74752AB1-A293-1E48-97FA-69C013295851}" destId="{B644E861-F16A-6A4F-8895-3FC9164292DB}" srcOrd="2" destOrd="0" presId="urn:microsoft.com/office/officeart/2005/8/layout/chevron2"/>
    <dgm:cxn modelId="{27D30718-A054-F14F-9AC6-A509BA2B3DF2}" type="presParOf" srcId="{B644E861-F16A-6A4F-8895-3FC9164292DB}" destId="{4624578A-A84E-0A40-9206-2958D27833F3}" srcOrd="0" destOrd="0" presId="urn:microsoft.com/office/officeart/2005/8/layout/chevron2"/>
    <dgm:cxn modelId="{64D265FA-A88C-1F4E-9325-65CED24FE9DC}" type="presParOf" srcId="{B644E861-F16A-6A4F-8895-3FC9164292DB}" destId="{FC5788F6-DC33-0343-97F9-37FE2FC44214}" srcOrd="1" destOrd="0" presId="urn:microsoft.com/office/officeart/2005/8/layout/chevron2"/>
    <dgm:cxn modelId="{FE043556-5F6B-4B41-9FDF-9B19BCC565A2}" type="presParOf" srcId="{74752AB1-A293-1E48-97FA-69C013295851}" destId="{B4392767-EDBA-554F-8798-3EC092B05D6A}" srcOrd="3" destOrd="0" presId="urn:microsoft.com/office/officeart/2005/8/layout/chevron2"/>
    <dgm:cxn modelId="{3EDFEC1D-3FDE-2D42-AC13-15E60355C20F}" type="presParOf" srcId="{74752AB1-A293-1E48-97FA-69C013295851}" destId="{46EA9C4A-0BA7-4F40-ABC6-DDE180AAA420}" srcOrd="4" destOrd="0" presId="urn:microsoft.com/office/officeart/2005/8/layout/chevron2"/>
    <dgm:cxn modelId="{64E951C0-7C4E-1B4A-8B26-EB430F356801}" type="presParOf" srcId="{46EA9C4A-0BA7-4F40-ABC6-DDE180AAA420}" destId="{B1AC99AA-9DC7-1849-8D31-EC5E2916A316}" srcOrd="0" destOrd="0" presId="urn:microsoft.com/office/officeart/2005/8/layout/chevron2"/>
    <dgm:cxn modelId="{80649A7A-9C67-2544-AB37-0A1841705CE9}" type="presParOf" srcId="{46EA9C4A-0BA7-4F40-ABC6-DDE180AAA420}" destId="{817CC7EB-1B9E-934B-85D1-EAC700F316A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4955AF-93BD-1C45-B1FD-825F811E5798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5DC937FB-6398-094E-BFB3-0BBEEDF3F7B4}">
      <dgm:prSet phldrT="[Text]" custT="1"/>
      <dgm:spPr>
        <a:solidFill>
          <a:srgbClr val="00B050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Select use case e.g. ITU-T Y.Suppl 71]</a:t>
          </a:r>
        </a:p>
      </dgm:t>
    </dgm:pt>
    <dgm:pt modelId="{3304D605-71CE-6E4C-A479-4FAB17209B13}" type="parTrans" cxnId="{A7B3ADFE-F047-B145-9511-8F89BC6A2FED}">
      <dgm:prSet/>
      <dgm:spPr/>
      <dgm:t>
        <a:bodyPr/>
        <a:lstStyle/>
        <a:p>
          <a:endParaRPr lang="en-GB"/>
        </a:p>
      </dgm:t>
    </dgm:pt>
    <dgm:pt modelId="{A137166A-058E-B14C-931E-95D34A23024D}" type="sibTrans" cxnId="{A7B3ADFE-F047-B145-9511-8F89BC6A2FED}">
      <dgm:prSet/>
      <dgm:spPr/>
      <dgm:t>
        <a:bodyPr/>
        <a:lstStyle/>
        <a:p>
          <a:endParaRPr lang="en-GB"/>
        </a:p>
      </dgm:t>
    </dgm:pt>
    <dgm:pt modelId="{158306C1-8072-164D-957F-C35174FFC6A4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Make a pipeline design</a:t>
          </a:r>
        </a:p>
      </dgm:t>
    </dgm:pt>
    <dgm:pt modelId="{C8FB4789-415A-0A42-B2F5-E49DB14A731C}" type="parTrans" cxnId="{3A608BBC-65B6-8446-97C2-FC12C57ECC6E}">
      <dgm:prSet/>
      <dgm:spPr/>
      <dgm:t>
        <a:bodyPr/>
        <a:lstStyle/>
        <a:p>
          <a:endParaRPr lang="en-GB"/>
        </a:p>
      </dgm:t>
    </dgm:pt>
    <dgm:pt modelId="{ED40AF62-2B65-9D4B-8AF6-673DAC107B7E}" type="sibTrans" cxnId="{3A608BBC-65B6-8446-97C2-FC12C57ECC6E}">
      <dgm:prSet/>
      <dgm:spPr/>
      <dgm:t>
        <a:bodyPr/>
        <a:lstStyle/>
        <a:p>
          <a:endParaRPr lang="en-GB"/>
        </a:p>
      </dgm:t>
    </dgm:pt>
    <dgm:pt modelId="{BFB1A8FC-3B4B-0E49-935A-6A3F26B43A6F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Submit and review the design</a:t>
          </a:r>
          <a:endParaRPr lang="en-GB" dirty="0">
            <a:solidFill>
              <a:schemeClr val="tx1"/>
            </a:solidFill>
          </a:endParaRPr>
        </a:p>
      </dgm:t>
    </dgm:pt>
    <dgm:pt modelId="{FD61FBA8-042B-FE4C-AA25-F5527C568B05}" type="parTrans" cxnId="{48ACDF3B-7399-2A42-94A7-67BAB49CD270}">
      <dgm:prSet/>
      <dgm:spPr/>
      <dgm:t>
        <a:bodyPr/>
        <a:lstStyle/>
        <a:p>
          <a:endParaRPr lang="en-GB"/>
        </a:p>
      </dgm:t>
    </dgm:pt>
    <dgm:pt modelId="{C44E750D-139C-AD42-BE2E-5F44EE4406CB}" type="sibTrans" cxnId="{48ACDF3B-7399-2A42-94A7-67BAB49CD270}">
      <dgm:prSet/>
      <dgm:spPr/>
      <dgm:t>
        <a:bodyPr/>
        <a:lstStyle/>
        <a:p>
          <a:endParaRPr lang="en-GB"/>
        </a:p>
      </dgm:t>
    </dgm:pt>
    <dgm:pt modelId="{B9C3C3E3-D073-DD49-8B53-96E6F2F6EFF8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GB" dirty="0"/>
            <a:t>Use reference </a:t>
          </a:r>
          <a:r>
            <a:rPr lang="en-US" dirty="0"/>
            <a:t>toolsets to demo</a:t>
          </a:r>
          <a:endParaRPr lang="en-GB" dirty="0"/>
        </a:p>
      </dgm:t>
    </dgm:pt>
    <dgm:pt modelId="{D619E3C2-7E07-AD4C-A05A-2BF3829D0B35}" type="parTrans" cxnId="{7A256B91-E057-6D4E-A119-A3907E43B257}">
      <dgm:prSet/>
      <dgm:spPr/>
      <dgm:t>
        <a:bodyPr/>
        <a:lstStyle/>
        <a:p>
          <a:endParaRPr lang="en-GB"/>
        </a:p>
      </dgm:t>
    </dgm:pt>
    <dgm:pt modelId="{4BC06213-454F-D14B-A4BB-D399CAF575EA}" type="sibTrans" cxnId="{7A256B91-E057-6D4E-A119-A3907E43B257}">
      <dgm:prSet/>
      <dgm:spPr/>
      <dgm:t>
        <a:bodyPr/>
        <a:lstStyle/>
        <a:p>
          <a:endParaRPr lang="en-GB"/>
        </a:p>
      </dgm:t>
    </dgm:pt>
    <dgm:pt modelId="{263DD347-CDE8-8742-B96F-0097D405D84F}" type="pres">
      <dgm:prSet presAssocID="{C94955AF-93BD-1C45-B1FD-825F811E5798}" presName="linearFlow" presStyleCnt="0">
        <dgm:presLayoutVars>
          <dgm:resizeHandles val="exact"/>
        </dgm:presLayoutVars>
      </dgm:prSet>
      <dgm:spPr/>
    </dgm:pt>
    <dgm:pt modelId="{B3A704D4-5317-F74E-B33C-C0FFC054627F}" type="pres">
      <dgm:prSet presAssocID="{5DC937FB-6398-094E-BFB3-0BBEEDF3F7B4}" presName="node" presStyleLbl="node1" presStyleIdx="0" presStyleCnt="4" custLinFactNeighborX="0" custLinFactNeighborY="7252">
        <dgm:presLayoutVars>
          <dgm:bulletEnabled val="1"/>
        </dgm:presLayoutVars>
      </dgm:prSet>
      <dgm:spPr/>
    </dgm:pt>
    <dgm:pt modelId="{13A56A50-D281-3A41-B701-CD212BDD8421}" type="pres">
      <dgm:prSet presAssocID="{A137166A-058E-B14C-931E-95D34A23024D}" presName="sibTrans" presStyleLbl="sibTrans2D1" presStyleIdx="0" presStyleCnt="3"/>
      <dgm:spPr/>
    </dgm:pt>
    <dgm:pt modelId="{0A2EC4E8-D2BA-134A-ACD5-AA8BAAD5CE27}" type="pres">
      <dgm:prSet presAssocID="{A137166A-058E-B14C-931E-95D34A23024D}" presName="connectorText" presStyleLbl="sibTrans2D1" presStyleIdx="0" presStyleCnt="3"/>
      <dgm:spPr/>
    </dgm:pt>
    <dgm:pt modelId="{05E65B71-1038-804C-A735-08DDC2D51508}" type="pres">
      <dgm:prSet presAssocID="{158306C1-8072-164D-957F-C35174FFC6A4}" presName="node" presStyleLbl="node1" presStyleIdx="1" presStyleCnt="4">
        <dgm:presLayoutVars>
          <dgm:bulletEnabled val="1"/>
        </dgm:presLayoutVars>
      </dgm:prSet>
      <dgm:spPr/>
    </dgm:pt>
    <dgm:pt modelId="{D38C9FE3-1F7E-5541-BA44-6DA5779A4AEB}" type="pres">
      <dgm:prSet presAssocID="{ED40AF62-2B65-9D4B-8AF6-673DAC107B7E}" presName="sibTrans" presStyleLbl="sibTrans2D1" presStyleIdx="1" presStyleCnt="3"/>
      <dgm:spPr/>
    </dgm:pt>
    <dgm:pt modelId="{CF1F3D8D-AEE0-C348-BDAD-7D071D226A45}" type="pres">
      <dgm:prSet presAssocID="{ED40AF62-2B65-9D4B-8AF6-673DAC107B7E}" presName="connectorText" presStyleLbl="sibTrans2D1" presStyleIdx="1" presStyleCnt="3"/>
      <dgm:spPr/>
    </dgm:pt>
    <dgm:pt modelId="{0A0C40C4-74C5-7745-95F7-0369655500CB}" type="pres">
      <dgm:prSet presAssocID="{BFB1A8FC-3B4B-0E49-935A-6A3F26B43A6F}" presName="node" presStyleLbl="node1" presStyleIdx="2" presStyleCnt="4">
        <dgm:presLayoutVars>
          <dgm:bulletEnabled val="1"/>
        </dgm:presLayoutVars>
      </dgm:prSet>
      <dgm:spPr/>
    </dgm:pt>
    <dgm:pt modelId="{F097217F-2370-5947-9513-86FF6ED92FF9}" type="pres">
      <dgm:prSet presAssocID="{C44E750D-139C-AD42-BE2E-5F44EE4406CB}" presName="sibTrans" presStyleLbl="sibTrans2D1" presStyleIdx="2" presStyleCnt="3"/>
      <dgm:spPr/>
    </dgm:pt>
    <dgm:pt modelId="{17C8DA8F-BE19-214A-BFD6-AAB137C2C7FE}" type="pres">
      <dgm:prSet presAssocID="{C44E750D-139C-AD42-BE2E-5F44EE4406CB}" presName="connectorText" presStyleLbl="sibTrans2D1" presStyleIdx="2" presStyleCnt="3"/>
      <dgm:spPr/>
    </dgm:pt>
    <dgm:pt modelId="{D47D8414-7251-7444-8254-06682BD35CBB}" type="pres">
      <dgm:prSet presAssocID="{B9C3C3E3-D073-DD49-8B53-96E6F2F6EFF8}" presName="node" presStyleLbl="node1" presStyleIdx="3" presStyleCnt="4">
        <dgm:presLayoutVars>
          <dgm:bulletEnabled val="1"/>
        </dgm:presLayoutVars>
      </dgm:prSet>
      <dgm:spPr/>
    </dgm:pt>
  </dgm:ptLst>
  <dgm:cxnLst>
    <dgm:cxn modelId="{FED40004-3824-B94A-9F6B-A62CA37FA47F}" type="presOf" srcId="{A137166A-058E-B14C-931E-95D34A23024D}" destId="{0A2EC4E8-D2BA-134A-ACD5-AA8BAAD5CE27}" srcOrd="1" destOrd="0" presId="urn:microsoft.com/office/officeart/2005/8/layout/process2"/>
    <dgm:cxn modelId="{2EA7A715-36D6-FF4E-ACBF-D7C706472D36}" type="presOf" srcId="{C44E750D-139C-AD42-BE2E-5F44EE4406CB}" destId="{F097217F-2370-5947-9513-86FF6ED92FF9}" srcOrd="0" destOrd="0" presId="urn:microsoft.com/office/officeart/2005/8/layout/process2"/>
    <dgm:cxn modelId="{D9A44528-5A24-F842-A43F-75B2D66EF020}" type="presOf" srcId="{5DC937FB-6398-094E-BFB3-0BBEEDF3F7B4}" destId="{B3A704D4-5317-F74E-B33C-C0FFC054627F}" srcOrd="0" destOrd="0" presId="urn:microsoft.com/office/officeart/2005/8/layout/process2"/>
    <dgm:cxn modelId="{48ACDF3B-7399-2A42-94A7-67BAB49CD270}" srcId="{C94955AF-93BD-1C45-B1FD-825F811E5798}" destId="{BFB1A8FC-3B4B-0E49-935A-6A3F26B43A6F}" srcOrd="2" destOrd="0" parTransId="{FD61FBA8-042B-FE4C-AA25-F5527C568B05}" sibTransId="{C44E750D-139C-AD42-BE2E-5F44EE4406CB}"/>
    <dgm:cxn modelId="{C37C273E-DB86-7C40-B605-4B98537C7B04}" type="presOf" srcId="{158306C1-8072-164D-957F-C35174FFC6A4}" destId="{05E65B71-1038-804C-A735-08DDC2D51508}" srcOrd="0" destOrd="0" presId="urn:microsoft.com/office/officeart/2005/8/layout/process2"/>
    <dgm:cxn modelId="{10B42C48-8C44-8B4E-A8F5-BF3F04E6FAC6}" type="presOf" srcId="{C94955AF-93BD-1C45-B1FD-825F811E5798}" destId="{263DD347-CDE8-8742-B96F-0097D405D84F}" srcOrd="0" destOrd="0" presId="urn:microsoft.com/office/officeart/2005/8/layout/process2"/>
    <dgm:cxn modelId="{34E0A34B-D4A8-1E48-B7C4-AF8B8928378C}" type="presOf" srcId="{ED40AF62-2B65-9D4B-8AF6-673DAC107B7E}" destId="{D38C9FE3-1F7E-5541-BA44-6DA5779A4AEB}" srcOrd="0" destOrd="0" presId="urn:microsoft.com/office/officeart/2005/8/layout/process2"/>
    <dgm:cxn modelId="{C5E87B7A-7BA8-5B47-937C-6EED330BA9DE}" type="presOf" srcId="{B9C3C3E3-D073-DD49-8B53-96E6F2F6EFF8}" destId="{D47D8414-7251-7444-8254-06682BD35CBB}" srcOrd="0" destOrd="0" presId="urn:microsoft.com/office/officeart/2005/8/layout/process2"/>
    <dgm:cxn modelId="{8117428A-9BEF-C446-9C85-EA0D7FE480A4}" type="presOf" srcId="{A137166A-058E-B14C-931E-95D34A23024D}" destId="{13A56A50-D281-3A41-B701-CD212BDD8421}" srcOrd="0" destOrd="0" presId="urn:microsoft.com/office/officeart/2005/8/layout/process2"/>
    <dgm:cxn modelId="{7A256B91-E057-6D4E-A119-A3907E43B257}" srcId="{C94955AF-93BD-1C45-B1FD-825F811E5798}" destId="{B9C3C3E3-D073-DD49-8B53-96E6F2F6EFF8}" srcOrd="3" destOrd="0" parTransId="{D619E3C2-7E07-AD4C-A05A-2BF3829D0B35}" sibTransId="{4BC06213-454F-D14B-A4BB-D399CAF575EA}"/>
    <dgm:cxn modelId="{D17412A5-D9B7-2C4A-93A7-9D6021B149D3}" type="presOf" srcId="{ED40AF62-2B65-9D4B-8AF6-673DAC107B7E}" destId="{CF1F3D8D-AEE0-C348-BDAD-7D071D226A45}" srcOrd="1" destOrd="0" presId="urn:microsoft.com/office/officeart/2005/8/layout/process2"/>
    <dgm:cxn modelId="{3A608BBC-65B6-8446-97C2-FC12C57ECC6E}" srcId="{C94955AF-93BD-1C45-B1FD-825F811E5798}" destId="{158306C1-8072-164D-957F-C35174FFC6A4}" srcOrd="1" destOrd="0" parTransId="{C8FB4789-415A-0A42-B2F5-E49DB14A731C}" sibTransId="{ED40AF62-2B65-9D4B-8AF6-673DAC107B7E}"/>
    <dgm:cxn modelId="{59334DD0-0F58-2E4B-983F-1D54BEB22434}" type="presOf" srcId="{BFB1A8FC-3B4B-0E49-935A-6A3F26B43A6F}" destId="{0A0C40C4-74C5-7745-95F7-0369655500CB}" srcOrd="0" destOrd="0" presId="urn:microsoft.com/office/officeart/2005/8/layout/process2"/>
    <dgm:cxn modelId="{0F18CEE1-D6D3-DA42-96D2-700874306407}" type="presOf" srcId="{C44E750D-139C-AD42-BE2E-5F44EE4406CB}" destId="{17C8DA8F-BE19-214A-BFD6-AAB137C2C7FE}" srcOrd="1" destOrd="0" presId="urn:microsoft.com/office/officeart/2005/8/layout/process2"/>
    <dgm:cxn modelId="{A7B3ADFE-F047-B145-9511-8F89BC6A2FED}" srcId="{C94955AF-93BD-1C45-B1FD-825F811E5798}" destId="{5DC937FB-6398-094E-BFB3-0BBEEDF3F7B4}" srcOrd="0" destOrd="0" parTransId="{3304D605-71CE-6E4C-A479-4FAB17209B13}" sibTransId="{A137166A-058E-B14C-931E-95D34A23024D}"/>
    <dgm:cxn modelId="{80B7E7FB-1ED5-5C4E-AA77-6951C2B28880}" type="presParOf" srcId="{263DD347-CDE8-8742-B96F-0097D405D84F}" destId="{B3A704D4-5317-F74E-B33C-C0FFC054627F}" srcOrd="0" destOrd="0" presId="urn:microsoft.com/office/officeart/2005/8/layout/process2"/>
    <dgm:cxn modelId="{25C437A2-83E4-2541-98CC-ECA3C7839FEB}" type="presParOf" srcId="{263DD347-CDE8-8742-B96F-0097D405D84F}" destId="{13A56A50-D281-3A41-B701-CD212BDD8421}" srcOrd="1" destOrd="0" presId="urn:microsoft.com/office/officeart/2005/8/layout/process2"/>
    <dgm:cxn modelId="{00FD6A7C-DA0D-9441-A1E9-308495FE7078}" type="presParOf" srcId="{13A56A50-D281-3A41-B701-CD212BDD8421}" destId="{0A2EC4E8-D2BA-134A-ACD5-AA8BAAD5CE27}" srcOrd="0" destOrd="0" presId="urn:microsoft.com/office/officeart/2005/8/layout/process2"/>
    <dgm:cxn modelId="{B5044283-0062-1444-8774-9C387460FB04}" type="presParOf" srcId="{263DD347-CDE8-8742-B96F-0097D405D84F}" destId="{05E65B71-1038-804C-A735-08DDC2D51508}" srcOrd="2" destOrd="0" presId="urn:microsoft.com/office/officeart/2005/8/layout/process2"/>
    <dgm:cxn modelId="{3370D669-6C6F-1D4D-8FD9-62C10DCD0435}" type="presParOf" srcId="{263DD347-CDE8-8742-B96F-0097D405D84F}" destId="{D38C9FE3-1F7E-5541-BA44-6DA5779A4AEB}" srcOrd="3" destOrd="0" presId="urn:microsoft.com/office/officeart/2005/8/layout/process2"/>
    <dgm:cxn modelId="{F7D68297-A135-FE4F-A306-1EC0EC6D055E}" type="presParOf" srcId="{D38C9FE3-1F7E-5541-BA44-6DA5779A4AEB}" destId="{CF1F3D8D-AEE0-C348-BDAD-7D071D226A45}" srcOrd="0" destOrd="0" presId="urn:microsoft.com/office/officeart/2005/8/layout/process2"/>
    <dgm:cxn modelId="{BCC73C02-CBDD-FF4F-952D-D088F7A2DDF0}" type="presParOf" srcId="{263DD347-CDE8-8742-B96F-0097D405D84F}" destId="{0A0C40C4-74C5-7745-95F7-0369655500CB}" srcOrd="4" destOrd="0" presId="urn:microsoft.com/office/officeart/2005/8/layout/process2"/>
    <dgm:cxn modelId="{62BC5690-1FAD-B646-95B4-E33FFC0C51AF}" type="presParOf" srcId="{263DD347-CDE8-8742-B96F-0097D405D84F}" destId="{F097217F-2370-5947-9513-86FF6ED92FF9}" srcOrd="5" destOrd="0" presId="urn:microsoft.com/office/officeart/2005/8/layout/process2"/>
    <dgm:cxn modelId="{EFF8F37A-C387-CA4E-8873-940317708BB5}" type="presParOf" srcId="{F097217F-2370-5947-9513-86FF6ED92FF9}" destId="{17C8DA8F-BE19-214A-BFD6-AAB137C2C7FE}" srcOrd="0" destOrd="0" presId="urn:microsoft.com/office/officeart/2005/8/layout/process2"/>
    <dgm:cxn modelId="{ED5263BD-4620-AF47-997F-2FF8B26730BA}" type="presParOf" srcId="{263DD347-CDE8-8742-B96F-0097D405D84F}" destId="{D47D8414-7251-7444-8254-06682BD35CBB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4955AF-93BD-1C45-B1FD-825F811E5798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5DC937FB-6398-094E-BFB3-0BBEEDF3F7B4}">
      <dgm:prSet phldrT="[Text]" custT="1"/>
      <dgm:spPr>
        <a:solidFill>
          <a:srgbClr val="00B050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Implement your design</a:t>
          </a:r>
        </a:p>
      </dgm:t>
    </dgm:pt>
    <dgm:pt modelId="{3304D605-71CE-6E4C-A479-4FAB17209B13}" type="parTrans" cxnId="{A7B3ADFE-F047-B145-9511-8F89BC6A2FED}">
      <dgm:prSet/>
      <dgm:spPr/>
      <dgm:t>
        <a:bodyPr/>
        <a:lstStyle/>
        <a:p>
          <a:endParaRPr lang="en-GB"/>
        </a:p>
      </dgm:t>
    </dgm:pt>
    <dgm:pt modelId="{A137166A-058E-B14C-931E-95D34A23024D}" type="sibTrans" cxnId="{A7B3ADFE-F047-B145-9511-8F89BC6A2FED}">
      <dgm:prSet/>
      <dgm:spPr/>
      <dgm:t>
        <a:bodyPr/>
        <a:lstStyle/>
        <a:p>
          <a:endParaRPr lang="en-GB"/>
        </a:p>
      </dgm:t>
    </dgm:pt>
    <dgm:pt modelId="{158306C1-8072-164D-957F-C35174FFC6A4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Test and validate</a:t>
          </a:r>
        </a:p>
      </dgm:t>
    </dgm:pt>
    <dgm:pt modelId="{C8FB4789-415A-0A42-B2F5-E49DB14A731C}" type="parTrans" cxnId="{3A608BBC-65B6-8446-97C2-FC12C57ECC6E}">
      <dgm:prSet/>
      <dgm:spPr/>
      <dgm:t>
        <a:bodyPr/>
        <a:lstStyle/>
        <a:p>
          <a:endParaRPr lang="en-GB"/>
        </a:p>
      </dgm:t>
    </dgm:pt>
    <dgm:pt modelId="{ED40AF62-2B65-9D4B-8AF6-673DAC107B7E}" type="sibTrans" cxnId="{3A608BBC-65B6-8446-97C2-FC12C57ECC6E}">
      <dgm:prSet/>
      <dgm:spPr/>
      <dgm:t>
        <a:bodyPr/>
        <a:lstStyle/>
        <a:p>
          <a:endParaRPr lang="en-GB"/>
        </a:p>
      </dgm:t>
    </dgm:pt>
    <dgm:pt modelId="{BFB1A8FC-3B4B-0E49-935A-6A3F26B43A6F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Demonstrate the solution</a:t>
          </a:r>
          <a:endParaRPr lang="en-GB" dirty="0">
            <a:solidFill>
              <a:schemeClr val="tx1"/>
            </a:solidFill>
          </a:endParaRPr>
        </a:p>
      </dgm:t>
    </dgm:pt>
    <dgm:pt modelId="{FD61FBA8-042B-FE4C-AA25-F5527C568B05}" type="parTrans" cxnId="{48ACDF3B-7399-2A42-94A7-67BAB49CD270}">
      <dgm:prSet/>
      <dgm:spPr/>
      <dgm:t>
        <a:bodyPr/>
        <a:lstStyle/>
        <a:p>
          <a:endParaRPr lang="en-GB"/>
        </a:p>
      </dgm:t>
    </dgm:pt>
    <dgm:pt modelId="{C44E750D-139C-AD42-BE2E-5F44EE4406CB}" type="sibTrans" cxnId="{48ACDF3B-7399-2A42-94A7-67BAB49CD270}">
      <dgm:prSet/>
      <dgm:spPr/>
      <dgm:t>
        <a:bodyPr/>
        <a:lstStyle/>
        <a:p>
          <a:endParaRPr lang="en-GB"/>
        </a:p>
      </dgm:t>
    </dgm:pt>
    <dgm:pt modelId="{B9C3C3E3-D073-DD49-8B53-96E6F2F6EFF8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rgbClr val="00B050"/>
        </a:solidFill>
      </dgm:spPr>
      <dgm:t>
        <a:bodyPr/>
        <a:lstStyle/>
        <a:p>
          <a:r>
            <a:rPr lang="en-US" dirty="0"/>
            <a:t>Submit solution and demo</a:t>
          </a:r>
          <a:endParaRPr lang="en-GB" dirty="0"/>
        </a:p>
      </dgm:t>
    </dgm:pt>
    <dgm:pt modelId="{D619E3C2-7E07-AD4C-A05A-2BF3829D0B35}" type="parTrans" cxnId="{7A256B91-E057-6D4E-A119-A3907E43B257}">
      <dgm:prSet/>
      <dgm:spPr/>
      <dgm:t>
        <a:bodyPr/>
        <a:lstStyle/>
        <a:p>
          <a:endParaRPr lang="en-GB"/>
        </a:p>
      </dgm:t>
    </dgm:pt>
    <dgm:pt modelId="{4BC06213-454F-D14B-A4BB-D399CAF575EA}" type="sibTrans" cxnId="{7A256B91-E057-6D4E-A119-A3907E43B257}">
      <dgm:prSet/>
      <dgm:spPr/>
      <dgm:t>
        <a:bodyPr/>
        <a:lstStyle/>
        <a:p>
          <a:endParaRPr lang="en-GB"/>
        </a:p>
      </dgm:t>
    </dgm:pt>
    <dgm:pt modelId="{263DD347-CDE8-8742-B96F-0097D405D84F}" type="pres">
      <dgm:prSet presAssocID="{C94955AF-93BD-1C45-B1FD-825F811E5798}" presName="linearFlow" presStyleCnt="0">
        <dgm:presLayoutVars>
          <dgm:resizeHandles val="exact"/>
        </dgm:presLayoutVars>
      </dgm:prSet>
      <dgm:spPr/>
    </dgm:pt>
    <dgm:pt modelId="{B3A704D4-5317-F74E-B33C-C0FFC054627F}" type="pres">
      <dgm:prSet presAssocID="{5DC937FB-6398-094E-BFB3-0BBEEDF3F7B4}" presName="node" presStyleLbl="node1" presStyleIdx="0" presStyleCnt="4" custLinFactNeighborX="0" custLinFactNeighborY="7252">
        <dgm:presLayoutVars>
          <dgm:bulletEnabled val="1"/>
        </dgm:presLayoutVars>
      </dgm:prSet>
      <dgm:spPr/>
    </dgm:pt>
    <dgm:pt modelId="{13A56A50-D281-3A41-B701-CD212BDD8421}" type="pres">
      <dgm:prSet presAssocID="{A137166A-058E-B14C-931E-95D34A23024D}" presName="sibTrans" presStyleLbl="sibTrans2D1" presStyleIdx="0" presStyleCnt="3"/>
      <dgm:spPr/>
    </dgm:pt>
    <dgm:pt modelId="{0A2EC4E8-D2BA-134A-ACD5-AA8BAAD5CE27}" type="pres">
      <dgm:prSet presAssocID="{A137166A-058E-B14C-931E-95D34A23024D}" presName="connectorText" presStyleLbl="sibTrans2D1" presStyleIdx="0" presStyleCnt="3"/>
      <dgm:spPr/>
    </dgm:pt>
    <dgm:pt modelId="{05E65B71-1038-804C-A735-08DDC2D51508}" type="pres">
      <dgm:prSet presAssocID="{158306C1-8072-164D-957F-C35174FFC6A4}" presName="node" presStyleLbl="node1" presStyleIdx="1" presStyleCnt="4">
        <dgm:presLayoutVars>
          <dgm:bulletEnabled val="1"/>
        </dgm:presLayoutVars>
      </dgm:prSet>
      <dgm:spPr/>
    </dgm:pt>
    <dgm:pt modelId="{D38C9FE3-1F7E-5541-BA44-6DA5779A4AEB}" type="pres">
      <dgm:prSet presAssocID="{ED40AF62-2B65-9D4B-8AF6-673DAC107B7E}" presName="sibTrans" presStyleLbl="sibTrans2D1" presStyleIdx="1" presStyleCnt="3"/>
      <dgm:spPr/>
    </dgm:pt>
    <dgm:pt modelId="{CF1F3D8D-AEE0-C348-BDAD-7D071D226A45}" type="pres">
      <dgm:prSet presAssocID="{ED40AF62-2B65-9D4B-8AF6-673DAC107B7E}" presName="connectorText" presStyleLbl="sibTrans2D1" presStyleIdx="1" presStyleCnt="3"/>
      <dgm:spPr/>
    </dgm:pt>
    <dgm:pt modelId="{0A0C40C4-74C5-7745-95F7-0369655500CB}" type="pres">
      <dgm:prSet presAssocID="{BFB1A8FC-3B4B-0E49-935A-6A3F26B43A6F}" presName="node" presStyleLbl="node1" presStyleIdx="2" presStyleCnt="4">
        <dgm:presLayoutVars>
          <dgm:bulletEnabled val="1"/>
        </dgm:presLayoutVars>
      </dgm:prSet>
      <dgm:spPr/>
    </dgm:pt>
    <dgm:pt modelId="{F097217F-2370-5947-9513-86FF6ED92FF9}" type="pres">
      <dgm:prSet presAssocID="{C44E750D-139C-AD42-BE2E-5F44EE4406CB}" presName="sibTrans" presStyleLbl="sibTrans2D1" presStyleIdx="2" presStyleCnt="3"/>
      <dgm:spPr/>
    </dgm:pt>
    <dgm:pt modelId="{17C8DA8F-BE19-214A-BFD6-AAB137C2C7FE}" type="pres">
      <dgm:prSet presAssocID="{C44E750D-139C-AD42-BE2E-5F44EE4406CB}" presName="connectorText" presStyleLbl="sibTrans2D1" presStyleIdx="2" presStyleCnt="3"/>
      <dgm:spPr/>
    </dgm:pt>
    <dgm:pt modelId="{D47D8414-7251-7444-8254-06682BD35CBB}" type="pres">
      <dgm:prSet presAssocID="{B9C3C3E3-D073-DD49-8B53-96E6F2F6EFF8}" presName="node" presStyleLbl="node1" presStyleIdx="3" presStyleCnt="4">
        <dgm:presLayoutVars>
          <dgm:bulletEnabled val="1"/>
        </dgm:presLayoutVars>
      </dgm:prSet>
      <dgm:spPr/>
    </dgm:pt>
  </dgm:ptLst>
  <dgm:cxnLst>
    <dgm:cxn modelId="{FED40004-3824-B94A-9F6B-A62CA37FA47F}" type="presOf" srcId="{A137166A-058E-B14C-931E-95D34A23024D}" destId="{0A2EC4E8-D2BA-134A-ACD5-AA8BAAD5CE27}" srcOrd="1" destOrd="0" presId="urn:microsoft.com/office/officeart/2005/8/layout/process2"/>
    <dgm:cxn modelId="{2EA7A715-36D6-FF4E-ACBF-D7C706472D36}" type="presOf" srcId="{C44E750D-139C-AD42-BE2E-5F44EE4406CB}" destId="{F097217F-2370-5947-9513-86FF6ED92FF9}" srcOrd="0" destOrd="0" presId="urn:microsoft.com/office/officeart/2005/8/layout/process2"/>
    <dgm:cxn modelId="{D9A44528-5A24-F842-A43F-75B2D66EF020}" type="presOf" srcId="{5DC937FB-6398-094E-BFB3-0BBEEDF3F7B4}" destId="{B3A704D4-5317-F74E-B33C-C0FFC054627F}" srcOrd="0" destOrd="0" presId="urn:microsoft.com/office/officeart/2005/8/layout/process2"/>
    <dgm:cxn modelId="{48ACDF3B-7399-2A42-94A7-67BAB49CD270}" srcId="{C94955AF-93BD-1C45-B1FD-825F811E5798}" destId="{BFB1A8FC-3B4B-0E49-935A-6A3F26B43A6F}" srcOrd="2" destOrd="0" parTransId="{FD61FBA8-042B-FE4C-AA25-F5527C568B05}" sibTransId="{C44E750D-139C-AD42-BE2E-5F44EE4406CB}"/>
    <dgm:cxn modelId="{C37C273E-DB86-7C40-B605-4B98537C7B04}" type="presOf" srcId="{158306C1-8072-164D-957F-C35174FFC6A4}" destId="{05E65B71-1038-804C-A735-08DDC2D51508}" srcOrd="0" destOrd="0" presId="urn:microsoft.com/office/officeart/2005/8/layout/process2"/>
    <dgm:cxn modelId="{10B42C48-8C44-8B4E-A8F5-BF3F04E6FAC6}" type="presOf" srcId="{C94955AF-93BD-1C45-B1FD-825F811E5798}" destId="{263DD347-CDE8-8742-B96F-0097D405D84F}" srcOrd="0" destOrd="0" presId="urn:microsoft.com/office/officeart/2005/8/layout/process2"/>
    <dgm:cxn modelId="{34E0A34B-D4A8-1E48-B7C4-AF8B8928378C}" type="presOf" srcId="{ED40AF62-2B65-9D4B-8AF6-673DAC107B7E}" destId="{D38C9FE3-1F7E-5541-BA44-6DA5779A4AEB}" srcOrd="0" destOrd="0" presId="urn:microsoft.com/office/officeart/2005/8/layout/process2"/>
    <dgm:cxn modelId="{C5E87B7A-7BA8-5B47-937C-6EED330BA9DE}" type="presOf" srcId="{B9C3C3E3-D073-DD49-8B53-96E6F2F6EFF8}" destId="{D47D8414-7251-7444-8254-06682BD35CBB}" srcOrd="0" destOrd="0" presId="urn:microsoft.com/office/officeart/2005/8/layout/process2"/>
    <dgm:cxn modelId="{8117428A-9BEF-C446-9C85-EA0D7FE480A4}" type="presOf" srcId="{A137166A-058E-B14C-931E-95D34A23024D}" destId="{13A56A50-D281-3A41-B701-CD212BDD8421}" srcOrd="0" destOrd="0" presId="urn:microsoft.com/office/officeart/2005/8/layout/process2"/>
    <dgm:cxn modelId="{7A256B91-E057-6D4E-A119-A3907E43B257}" srcId="{C94955AF-93BD-1C45-B1FD-825F811E5798}" destId="{B9C3C3E3-D073-DD49-8B53-96E6F2F6EFF8}" srcOrd="3" destOrd="0" parTransId="{D619E3C2-7E07-AD4C-A05A-2BF3829D0B35}" sibTransId="{4BC06213-454F-D14B-A4BB-D399CAF575EA}"/>
    <dgm:cxn modelId="{D17412A5-D9B7-2C4A-93A7-9D6021B149D3}" type="presOf" srcId="{ED40AF62-2B65-9D4B-8AF6-673DAC107B7E}" destId="{CF1F3D8D-AEE0-C348-BDAD-7D071D226A45}" srcOrd="1" destOrd="0" presId="urn:microsoft.com/office/officeart/2005/8/layout/process2"/>
    <dgm:cxn modelId="{3A608BBC-65B6-8446-97C2-FC12C57ECC6E}" srcId="{C94955AF-93BD-1C45-B1FD-825F811E5798}" destId="{158306C1-8072-164D-957F-C35174FFC6A4}" srcOrd="1" destOrd="0" parTransId="{C8FB4789-415A-0A42-B2F5-E49DB14A731C}" sibTransId="{ED40AF62-2B65-9D4B-8AF6-673DAC107B7E}"/>
    <dgm:cxn modelId="{59334DD0-0F58-2E4B-983F-1D54BEB22434}" type="presOf" srcId="{BFB1A8FC-3B4B-0E49-935A-6A3F26B43A6F}" destId="{0A0C40C4-74C5-7745-95F7-0369655500CB}" srcOrd="0" destOrd="0" presId="urn:microsoft.com/office/officeart/2005/8/layout/process2"/>
    <dgm:cxn modelId="{0F18CEE1-D6D3-DA42-96D2-700874306407}" type="presOf" srcId="{C44E750D-139C-AD42-BE2E-5F44EE4406CB}" destId="{17C8DA8F-BE19-214A-BFD6-AAB137C2C7FE}" srcOrd="1" destOrd="0" presId="urn:microsoft.com/office/officeart/2005/8/layout/process2"/>
    <dgm:cxn modelId="{A7B3ADFE-F047-B145-9511-8F89BC6A2FED}" srcId="{C94955AF-93BD-1C45-B1FD-825F811E5798}" destId="{5DC937FB-6398-094E-BFB3-0BBEEDF3F7B4}" srcOrd="0" destOrd="0" parTransId="{3304D605-71CE-6E4C-A479-4FAB17209B13}" sibTransId="{A137166A-058E-B14C-931E-95D34A23024D}"/>
    <dgm:cxn modelId="{80B7E7FB-1ED5-5C4E-AA77-6951C2B28880}" type="presParOf" srcId="{263DD347-CDE8-8742-B96F-0097D405D84F}" destId="{B3A704D4-5317-F74E-B33C-C0FFC054627F}" srcOrd="0" destOrd="0" presId="urn:microsoft.com/office/officeart/2005/8/layout/process2"/>
    <dgm:cxn modelId="{25C437A2-83E4-2541-98CC-ECA3C7839FEB}" type="presParOf" srcId="{263DD347-CDE8-8742-B96F-0097D405D84F}" destId="{13A56A50-D281-3A41-B701-CD212BDD8421}" srcOrd="1" destOrd="0" presId="urn:microsoft.com/office/officeart/2005/8/layout/process2"/>
    <dgm:cxn modelId="{00FD6A7C-DA0D-9441-A1E9-308495FE7078}" type="presParOf" srcId="{13A56A50-D281-3A41-B701-CD212BDD8421}" destId="{0A2EC4E8-D2BA-134A-ACD5-AA8BAAD5CE27}" srcOrd="0" destOrd="0" presId="urn:microsoft.com/office/officeart/2005/8/layout/process2"/>
    <dgm:cxn modelId="{B5044283-0062-1444-8774-9C387460FB04}" type="presParOf" srcId="{263DD347-CDE8-8742-B96F-0097D405D84F}" destId="{05E65B71-1038-804C-A735-08DDC2D51508}" srcOrd="2" destOrd="0" presId="urn:microsoft.com/office/officeart/2005/8/layout/process2"/>
    <dgm:cxn modelId="{3370D669-6C6F-1D4D-8FD9-62C10DCD0435}" type="presParOf" srcId="{263DD347-CDE8-8742-B96F-0097D405D84F}" destId="{D38C9FE3-1F7E-5541-BA44-6DA5779A4AEB}" srcOrd="3" destOrd="0" presId="urn:microsoft.com/office/officeart/2005/8/layout/process2"/>
    <dgm:cxn modelId="{F7D68297-A135-FE4F-A306-1EC0EC6D055E}" type="presParOf" srcId="{D38C9FE3-1F7E-5541-BA44-6DA5779A4AEB}" destId="{CF1F3D8D-AEE0-C348-BDAD-7D071D226A45}" srcOrd="0" destOrd="0" presId="urn:microsoft.com/office/officeart/2005/8/layout/process2"/>
    <dgm:cxn modelId="{BCC73C02-CBDD-FF4F-952D-D088F7A2DDF0}" type="presParOf" srcId="{263DD347-CDE8-8742-B96F-0097D405D84F}" destId="{0A0C40C4-74C5-7745-95F7-0369655500CB}" srcOrd="4" destOrd="0" presId="urn:microsoft.com/office/officeart/2005/8/layout/process2"/>
    <dgm:cxn modelId="{62BC5690-1FAD-B646-95B4-E33FFC0C51AF}" type="presParOf" srcId="{263DD347-CDE8-8742-B96F-0097D405D84F}" destId="{F097217F-2370-5947-9513-86FF6ED92FF9}" srcOrd="5" destOrd="0" presId="urn:microsoft.com/office/officeart/2005/8/layout/process2"/>
    <dgm:cxn modelId="{EFF8F37A-C387-CA4E-8873-940317708BB5}" type="presParOf" srcId="{F097217F-2370-5947-9513-86FF6ED92FF9}" destId="{17C8DA8F-BE19-214A-BFD6-AAB137C2C7FE}" srcOrd="0" destOrd="0" presId="urn:microsoft.com/office/officeart/2005/8/layout/process2"/>
    <dgm:cxn modelId="{ED5263BD-4620-AF47-997F-2FF8B26730BA}" type="presParOf" srcId="{263DD347-CDE8-8742-B96F-0097D405D84F}" destId="{D47D8414-7251-7444-8254-06682BD35CBB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02B7C-4CF6-F74C-92F4-A79E60C0EFCE}">
      <dsp:nvSpPr>
        <dsp:cNvPr id="0" name=""/>
        <dsp:cNvSpPr/>
      </dsp:nvSpPr>
      <dsp:spPr>
        <a:xfrm>
          <a:off x="0" y="3434680"/>
          <a:ext cx="4800600" cy="751424"/>
        </a:xfrm>
        <a:prstGeom prst="rec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Demo</a:t>
          </a:r>
          <a:endParaRPr lang="en-GB" sz="2500" kern="1200" dirty="0"/>
        </a:p>
      </dsp:txBody>
      <dsp:txXfrm>
        <a:off x="0" y="3434680"/>
        <a:ext cx="4800600" cy="751424"/>
      </dsp:txXfrm>
    </dsp:sp>
    <dsp:sp modelId="{4A96B294-010F-F749-A900-8489A6A44959}">
      <dsp:nvSpPr>
        <dsp:cNvPr id="0" name=""/>
        <dsp:cNvSpPr/>
      </dsp:nvSpPr>
      <dsp:spPr>
        <a:xfrm rot="10800000">
          <a:off x="0" y="2290261"/>
          <a:ext cx="4800600" cy="1155690"/>
        </a:xfrm>
        <a:prstGeom prst="upArrowCallou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Build the ML pipeline </a:t>
          </a:r>
          <a:endParaRPr lang="en-GB" sz="2500" kern="1200" dirty="0"/>
        </a:p>
      </dsp:txBody>
      <dsp:txXfrm rot="10800000">
        <a:off x="0" y="2290261"/>
        <a:ext cx="4800600" cy="750933"/>
      </dsp:txXfrm>
    </dsp:sp>
    <dsp:sp modelId="{AA13C3ED-5900-1C43-9EDC-7C2C569C2434}">
      <dsp:nvSpPr>
        <dsp:cNvPr id="0" name=""/>
        <dsp:cNvSpPr/>
      </dsp:nvSpPr>
      <dsp:spPr>
        <a:xfrm rot="10800000">
          <a:off x="0" y="1145842"/>
          <a:ext cx="4800600" cy="1155690"/>
        </a:xfrm>
        <a:prstGeom prst="upArrowCallou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Design and review the ML pipeline</a:t>
          </a:r>
          <a:endParaRPr lang="en-GB" sz="2500" kern="1200" dirty="0"/>
        </a:p>
      </dsp:txBody>
      <dsp:txXfrm rot="10800000">
        <a:off x="0" y="1145842"/>
        <a:ext cx="4800600" cy="750933"/>
      </dsp:txXfrm>
    </dsp:sp>
    <dsp:sp modelId="{ED4785EA-225A-9E44-9BC8-0678A2CF3550}">
      <dsp:nvSpPr>
        <dsp:cNvPr id="0" name=""/>
        <dsp:cNvSpPr/>
      </dsp:nvSpPr>
      <dsp:spPr>
        <a:xfrm rot="10800000">
          <a:off x="0" y="0"/>
          <a:ext cx="4800600" cy="1155690"/>
        </a:xfrm>
        <a:prstGeom prst="upArrowCallou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rPr>
            <a:t>Describe the use case</a:t>
          </a:r>
          <a:endParaRPr lang="en-GB" sz="2500" kern="1200" dirty="0"/>
        </a:p>
      </dsp:txBody>
      <dsp:txXfrm rot="10800000">
        <a:off x="0" y="0"/>
        <a:ext cx="4800600" cy="7509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4C42E-2128-074F-B51C-F87C3A08BE07}">
      <dsp:nvSpPr>
        <dsp:cNvPr id="0" name=""/>
        <dsp:cNvSpPr/>
      </dsp:nvSpPr>
      <dsp:spPr>
        <a:xfrm rot="5400000">
          <a:off x="-262706" y="267043"/>
          <a:ext cx="1751373" cy="122596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Register</a:t>
          </a:r>
        </a:p>
      </dsp:txBody>
      <dsp:txXfrm rot="-5400000">
        <a:off x="1" y="617318"/>
        <a:ext cx="1225961" cy="525412"/>
      </dsp:txXfrm>
    </dsp:sp>
    <dsp:sp modelId="{96FEE8C2-3A57-274B-A4CA-3127E690BD89}">
      <dsp:nvSpPr>
        <dsp:cNvPr id="0" name=""/>
        <dsp:cNvSpPr/>
      </dsp:nvSpPr>
      <dsp:spPr>
        <a:xfrm rot="5400000">
          <a:off x="2958767" y="-1728468"/>
          <a:ext cx="1138393" cy="46040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hlinkClick xmlns:r="http://schemas.openxmlformats.org/officeDocument/2006/relationships" r:id="rId1"/>
            </a:rPr>
            <a:t>https://challenge.aiforgood.itu.int/match/matchitem/95</a:t>
          </a:r>
          <a:endParaRPr lang="en-GB" sz="1600" kern="1200" dirty="0"/>
        </a:p>
      </dsp:txBody>
      <dsp:txXfrm rot="-5400000">
        <a:off x="1225961" y="59910"/>
        <a:ext cx="4548433" cy="1027249"/>
      </dsp:txXfrm>
    </dsp:sp>
    <dsp:sp modelId="{4624578A-A84E-0A40-9206-2958D27833F3}">
      <dsp:nvSpPr>
        <dsp:cNvPr id="0" name=""/>
        <dsp:cNvSpPr/>
      </dsp:nvSpPr>
      <dsp:spPr>
        <a:xfrm rot="5400000">
          <a:off x="-262706" y="1826095"/>
          <a:ext cx="1751373" cy="122596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Submit design</a:t>
          </a:r>
        </a:p>
      </dsp:txBody>
      <dsp:txXfrm rot="-5400000">
        <a:off x="1" y="2176370"/>
        <a:ext cx="1225961" cy="525412"/>
      </dsp:txXfrm>
    </dsp:sp>
    <dsp:sp modelId="{FC5788F6-DC33-0343-97F9-37FE2FC44214}">
      <dsp:nvSpPr>
        <dsp:cNvPr id="0" name=""/>
        <dsp:cNvSpPr/>
      </dsp:nvSpPr>
      <dsp:spPr>
        <a:xfrm rot="5400000">
          <a:off x="2958767" y="-169417"/>
          <a:ext cx="1138393" cy="46040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Examples are </a:t>
          </a:r>
          <a:r>
            <a:rPr lang="en-GB" sz="1800" kern="1200" dirty="0">
              <a:hlinkClick xmlns:r="http://schemas.openxmlformats.org/officeDocument/2006/relationships" r:id="rId2"/>
            </a:rPr>
            <a:t>here</a:t>
          </a:r>
          <a:endParaRPr lang="en-GB" sz="1800" kern="1200" dirty="0"/>
        </a:p>
      </dsp:txBody>
      <dsp:txXfrm rot="-5400000">
        <a:off x="1225961" y="1618961"/>
        <a:ext cx="4548433" cy="1027249"/>
      </dsp:txXfrm>
    </dsp:sp>
    <dsp:sp modelId="{B1AC99AA-9DC7-1849-8D31-EC5E2916A316}">
      <dsp:nvSpPr>
        <dsp:cNvPr id="0" name=""/>
        <dsp:cNvSpPr/>
      </dsp:nvSpPr>
      <dsp:spPr>
        <a:xfrm rot="5400000">
          <a:off x="-262706" y="3389484"/>
          <a:ext cx="1751373" cy="122596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Got Questions?</a:t>
          </a:r>
        </a:p>
      </dsp:txBody>
      <dsp:txXfrm rot="-5400000">
        <a:off x="1" y="3739759"/>
        <a:ext cx="1225961" cy="525412"/>
      </dsp:txXfrm>
    </dsp:sp>
    <dsp:sp modelId="{817CC7EB-1B9E-934B-85D1-EAC700F316A2}">
      <dsp:nvSpPr>
        <dsp:cNvPr id="0" name=""/>
        <dsp:cNvSpPr/>
      </dsp:nvSpPr>
      <dsp:spPr>
        <a:xfrm rot="5400000">
          <a:off x="2958767" y="1389634"/>
          <a:ext cx="1138393" cy="46040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u="sng" kern="1200" dirty="0"/>
            <a:t> </a:t>
          </a:r>
          <a:r>
            <a:rPr lang="en-GB" sz="1600" u="none" kern="1200" dirty="0"/>
            <a:t>Ask in the AI/ML 5G Challenge Slack or forums. </a:t>
          </a:r>
          <a:r>
            <a:rPr lang="en-GB" sz="1600" u="none" kern="1200" dirty="0">
              <a:hlinkClick xmlns:r="http://schemas.openxmlformats.org/officeDocument/2006/relationships" r:id="rId3"/>
            </a:rPr>
            <a:t>here</a:t>
          </a:r>
          <a:endParaRPr lang="en-GB" sz="1600" u="none" kern="1200" dirty="0"/>
        </a:p>
      </dsp:txBody>
      <dsp:txXfrm rot="-5400000">
        <a:off x="1225961" y="3178012"/>
        <a:ext cx="4548433" cy="10272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704D4-5317-F74E-B33C-C0FFC054627F}">
      <dsp:nvSpPr>
        <dsp:cNvPr id="0" name=""/>
        <dsp:cNvSpPr/>
      </dsp:nvSpPr>
      <dsp:spPr>
        <a:xfrm>
          <a:off x="293051" y="37520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Select use case e.g. ITU-T Y.Suppl 71]</a:t>
          </a:r>
        </a:p>
      </dsp:txBody>
      <dsp:txXfrm>
        <a:off x="321266" y="65735"/>
        <a:ext cx="1677587" cy="906913"/>
      </dsp:txXfrm>
    </dsp:sp>
    <dsp:sp modelId="{13A56A50-D281-3A41-B701-CD212BDD8421}">
      <dsp:nvSpPr>
        <dsp:cNvPr id="0" name=""/>
        <dsp:cNvSpPr/>
      </dsp:nvSpPr>
      <dsp:spPr>
        <a:xfrm rot="5400000">
          <a:off x="992532" y="1007481"/>
          <a:ext cx="335055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1056705"/>
        <a:ext cx="260102" cy="234539"/>
      </dsp:txXfrm>
    </dsp:sp>
    <dsp:sp modelId="{05E65B71-1038-804C-A735-08DDC2D51508}">
      <dsp:nvSpPr>
        <dsp:cNvPr id="0" name=""/>
        <dsp:cNvSpPr/>
      </dsp:nvSpPr>
      <dsp:spPr>
        <a:xfrm>
          <a:off x="293051" y="1447604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Make a pipeline design</a:t>
          </a:r>
        </a:p>
      </dsp:txBody>
      <dsp:txXfrm>
        <a:off x="321266" y="1475819"/>
        <a:ext cx="1677587" cy="906913"/>
      </dsp:txXfrm>
    </dsp:sp>
    <dsp:sp modelId="{D38C9FE3-1F7E-5541-BA44-6DA5779A4AEB}">
      <dsp:nvSpPr>
        <dsp:cNvPr id="0" name=""/>
        <dsp:cNvSpPr/>
      </dsp:nvSpPr>
      <dsp:spPr>
        <a:xfrm rot="5400000">
          <a:off x="979433" y="2435030"/>
          <a:ext cx="361253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2471155"/>
        <a:ext cx="260102" cy="252877"/>
      </dsp:txXfrm>
    </dsp:sp>
    <dsp:sp modelId="{0A0C40C4-74C5-7745-95F7-0369655500CB}">
      <dsp:nvSpPr>
        <dsp:cNvPr id="0" name=""/>
        <dsp:cNvSpPr/>
      </dsp:nvSpPr>
      <dsp:spPr>
        <a:xfrm>
          <a:off x="293051" y="2892618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Submit and review the design</a:t>
          </a:r>
          <a:endParaRPr lang="en-GB" sz="1800" kern="1200" dirty="0">
            <a:solidFill>
              <a:schemeClr val="tx1"/>
            </a:solidFill>
          </a:endParaRPr>
        </a:p>
      </dsp:txBody>
      <dsp:txXfrm>
        <a:off x="321266" y="2920833"/>
        <a:ext cx="1677587" cy="906913"/>
      </dsp:txXfrm>
    </dsp:sp>
    <dsp:sp modelId="{F097217F-2370-5947-9513-86FF6ED92FF9}">
      <dsp:nvSpPr>
        <dsp:cNvPr id="0" name=""/>
        <dsp:cNvSpPr/>
      </dsp:nvSpPr>
      <dsp:spPr>
        <a:xfrm rot="5400000">
          <a:off x="979433" y="3880045"/>
          <a:ext cx="361253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3916170"/>
        <a:ext cx="260102" cy="252877"/>
      </dsp:txXfrm>
    </dsp:sp>
    <dsp:sp modelId="{D47D8414-7251-7444-8254-06682BD35CBB}">
      <dsp:nvSpPr>
        <dsp:cNvPr id="0" name=""/>
        <dsp:cNvSpPr/>
      </dsp:nvSpPr>
      <dsp:spPr>
        <a:xfrm>
          <a:off x="293051" y="4337633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Use reference </a:t>
          </a:r>
          <a:r>
            <a:rPr lang="en-US" sz="1800" kern="1200" dirty="0"/>
            <a:t>toolsets to demo</a:t>
          </a:r>
          <a:endParaRPr lang="en-GB" sz="1800" kern="1200" dirty="0"/>
        </a:p>
      </dsp:txBody>
      <dsp:txXfrm>
        <a:off x="321266" y="4365848"/>
        <a:ext cx="1677587" cy="9069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704D4-5317-F74E-B33C-C0FFC054627F}">
      <dsp:nvSpPr>
        <dsp:cNvPr id="0" name=""/>
        <dsp:cNvSpPr/>
      </dsp:nvSpPr>
      <dsp:spPr>
        <a:xfrm>
          <a:off x="293051" y="37520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Implement your design</a:t>
          </a:r>
        </a:p>
      </dsp:txBody>
      <dsp:txXfrm>
        <a:off x="321266" y="65735"/>
        <a:ext cx="1677587" cy="906913"/>
      </dsp:txXfrm>
    </dsp:sp>
    <dsp:sp modelId="{13A56A50-D281-3A41-B701-CD212BDD8421}">
      <dsp:nvSpPr>
        <dsp:cNvPr id="0" name=""/>
        <dsp:cNvSpPr/>
      </dsp:nvSpPr>
      <dsp:spPr>
        <a:xfrm rot="5400000">
          <a:off x="992532" y="1007481"/>
          <a:ext cx="335055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1056705"/>
        <a:ext cx="260102" cy="234539"/>
      </dsp:txXfrm>
    </dsp:sp>
    <dsp:sp modelId="{05E65B71-1038-804C-A735-08DDC2D51508}">
      <dsp:nvSpPr>
        <dsp:cNvPr id="0" name=""/>
        <dsp:cNvSpPr/>
      </dsp:nvSpPr>
      <dsp:spPr>
        <a:xfrm>
          <a:off x="293051" y="1447604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Test and validate</a:t>
          </a:r>
        </a:p>
      </dsp:txBody>
      <dsp:txXfrm>
        <a:off x="321266" y="1475819"/>
        <a:ext cx="1677587" cy="906913"/>
      </dsp:txXfrm>
    </dsp:sp>
    <dsp:sp modelId="{D38C9FE3-1F7E-5541-BA44-6DA5779A4AEB}">
      <dsp:nvSpPr>
        <dsp:cNvPr id="0" name=""/>
        <dsp:cNvSpPr/>
      </dsp:nvSpPr>
      <dsp:spPr>
        <a:xfrm rot="5400000">
          <a:off x="979433" y="2435030"/>
          <a:ext cx="361253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2471155"/>
        <a:ext cx="260102" cy="252877"/>
      </dsp:txXfrm>
    </dsp:sp>
    <dsp:sp modelId="{0A0C40C4-74C5-7745-95F7-0369655500CB}">
      <dsp:nvSpPr>
        <dsp:cNvPr id="0" name=""/>
        <dsp:cNvSpPr/>
      </dsp:nvSpPr>
      <dsp:spPr>
        <a:xfrm>
          <a:off x="293051" y="2892618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  <a:latin typeface="Avenir Next LT Pro"/>
              <a:ea typeface="+mn-ea"/>
              <a:cs typeface="+mn-cs"/>
            </a:rPr>
            <a:t>Demonstrate the solution</a:t>
          </a:r>
          <a:endParaRPr lang="en-GB" sz="1800" kern="1200" dirty="0">
            <a:solidFill>
              <a:schemeClr val="tx1"/>
            </a:solidFill>
          </a:endParaRPr>
        </a:p>
      </dsp:txBody>
      <dsp:txXfrm>
        <a:off x="321266" y="2920833"/>
        <a:ext cx="1677587" cy="906913"/>
      </dsp:txXfrm>
    </dsp:sp>
    <dsp:sp modelId="{F097217F-2370-5947-9513-86FF6ED92FF9}">
      <dsp:nvSpPr>
        <dsp:cNvPr id="0" name=""/>
        <dsp:cNvSpPr/>
      </dsp:nvSpPr>
      <dsp:spPr>
        <a:xfrm rot="5400000">
          <a:off x="979433" y="3880045"/>
          <a:ext cx="361253" cy="4335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1030009" y="3916170"/>
        <a:ext cx="260102" cy="252877"/>
      </dsp:txXfrm>
    </dsp:sp>
    <dsp:sp modelId="{D47D8414-7251-7444-8254-06682BD35CBB}">
      <dsp:nvSpPr>
        <dsp:cNvPr id="0" name=""/>
        <dsp:cNvSpPr/>
      </dsp:nvSpPr>
      <dsp:spPr>
        <a:xfrm>
          <a:off x="293051" y="4337633"/>
          <a:ext cx="1734017" cy="963343"/>
        </a:xfrm>
        <a:prstGeom prst="roundRect">
          <a:avLst>
            <a:gd name="adj" fmla="val 10000"/>
          </a:avLst>
        </a:prstGeom>
        <a:solidFill>
          <a:srgbClr val="00B050"/>
        </a:soli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Submit solution and demo</a:t>
          </a:r>
          <a:endParaRPr lang="en-GB" sz="1800" kern="1200" dirty="0"/>
        </a:p>
      </dsp:txBody>
      <dsp:txXfrm>
        <a:off x="321266" y="4365848"/>
        <a:ext cx="1677587" cy="906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2E781B-E16B-489C-94E1-B01EB60AE3D6}" type="datetimeFigureOut">
              <a:rPr lang="en-CH" smtClean="0"/>
              <a:t>9/26/24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BFEBC-8D3A-4909-AE90-5B0130C773F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920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u.int/pub/S-JNL-VOL4.ISSUE2-2023-A19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rashingGuru/ITU_WTSA_HACKATHON/tree/main/Example-4/Doc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rashingGuru/ITU_WTSA_HACKATHON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rra/FGAN-Build-a-thon-2022/issues/new/choose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-ran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sng" dirty="0">
                <a:solidFill>
                  <a:srgbClr val="1967D2"/>
                </a:solidFill>
                <a:effectLst/>
                <a:latin typeface="Roboto" panose="02000000000000000000" pitchFamily="2" charset="0"/>
                <a:hlinkClick r:id="rId3"/>
              </a:rPr>
              <a:t>https://www.itu.int/pub/S-JNL-VOL4.ISSUE2-2023-A19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, "Towards autonomous open radio access networks”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660C1-5B75-4357-9C33-16A7CDE6E89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990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www.itu.int</a:t>
            </a:r>
            <a:r>
              <a:rPr lang="en-US" dirty="0"/>
              <a:t>/pub/S-JNL-VOL4.ISSUE2-2023-A19 “Towards autonomous open radio access networks” , ITU J-FET paper.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95896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www.itu.int</a:t>
            </a:r>
            <a:r>
              <a:rPr lang="en-US" dirty="0"/>
              <a:t>/rec/T-REC-Y.3061-202312-I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73941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challenge.aiforgood.itu.int</a:t>
            </a:r>
            <a:r>
              <a:rPr lang="en-US" dirty="0"/>
              <a:t>/forum/article/38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61758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Mentoring session-2: https://itu.zoom.us/rec/share/n3RoIgMzGb9H4SFEK7hDKWseyaoJDwNQScRokjmul8l5evqdmYcRNV7cWYsBFjho.vIPyVp6N8X3GWAXH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75943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https://github.com/CrashingGuru/ITU_WTSA_HACKATHON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9C07-EFD9-4556-ABCD-1FCE390408C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870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itu.zoom.us</a:t>
            </a:r>
            <a:r>
              <a:rPr lang="en-US" dirty="0"/>
              <a:t>/rec/share/n3RoIgMzGb9H4SFEK7hDKWseyaoJDwNQScRokjmul8l5evqdmYcRNV7cWYsBFjho.vIPyVp6N8X3GWAXH  </a:t>
            </a:r>
          </a:p>
          <a:p>
            <a:r>
              <a:rPr lang="en-US" sz="1200" b="1" i="1" u="sng" strike="noStrike" dirty="0">
                <a:solidFill>
                  <a:srgbClr val="1967D2"/>
                </a:solidFill>
                <a:effectLst/>
                <a:latin typeface="Times New Roman" panose="02020603050405020304" pitchFamily="18" charset="0"/>
                <a:hlinkClick r:id="rId3"/>
              </a:rPr>
              <a:t>https://github.com/CrashingGuru/ITU_WTSA_HACKATHON/tree/main/Example-4/Doc</a:t>
            </a:r>
            <a:r>
              <a:rPr lang="en-US" sz="1200" b="1" i="1" u="sng" strike="noStrike" dirty="0">
                <a:solidFill>
                  <a:srgbClr val="1967D2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21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82922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 to report here: https://www.itu.int/net/epub/TSB/2024-AI-for-Good-Innovate-for-Impact-final-report/files/downloads/2401077_Final-Use-cases-collection-E.pdf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23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941417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Reference 1:https://challenge.aiforgood.itu.int/forum/article/38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Git hub ref: </a:t>
            </a:r>
            <a:r>
              <a:rPr lang="en-US" dirty="0">
                <a:hlinkClick r:id="rId3"/>
              </a:rPr>
              <a:t>https://github.com/CrashingGuru/ITU_WTSA_HACKATHON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28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25695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hlinkClick r:id="rId3"/>
              </a:rPr>
              <a:t>https://challenge.aiforgood.itu.int/match/matchitem/95</a:t>
            </a:r>
            <a:endParaRPr lang="en-GB" sz="1200" dirty="0"/>
          </a:p>
          <a:p>
            <a:r>
              <a:rPr lang="en-US" dirty="0"/>
              <a:t>https://github.com/CrashingGuru/ITU_WTSA_HACKATHON </a:t>
            </a:r>
          </a:p>
          <a:p>
            <a:r>
              <a:rPr lang="en-US" dirty="0"/>
              <a:t>https://</a:t>
            </a:r>
            <a:r>
              <a:rPr lang="en-US" dirty="0" err="1"/>
              <a:t>join.slack.com</a:t>
            </a:r>
            <a:r>
              <a:rPr lang="en-US" dirty="0"/>
              <a:t>/t/</a:t>
            </a:r>
            <a:r>
              <a:rPr lang="en-US" dirty="0" err="1"/>
              <a:t>itu</a:t>
            </a:r>
            <a:r>
              <a:rPr lang="en-US" dirty="0"/>
              <a:t>-challenge/</a:t>
            </a:r>
            <a:r>
              <a:rPr lang="en-US" dirty="0" err="1"/>
              <a:t>shared_invite</a:t>
            </a:r>
            <a:r>
              <a:rPr lang="en-US" dirty="0"/>
              <a:t>/zt-2oabtngbm-oczQzPp3zUbwk~hR2EForQ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43354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https://challenge.aiforgood.itu.int/forum/article/38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08970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www.itu.int</a:t>
            </a:r>
            <a:r>
              <a:rPr lang="en-US" dirty="0"/>
              <a:t>/rec/T-REC-Y.3172-201906-I/</a:t>
            </a:r>
            <a:r>
              <a:rPr lang="en-US" dirty="0" err="1"/>
              <a:t>en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www.itu.int</a:t>
            </a:r>
            <a:r>
              <a:rPr lang="en-US" dirty="0"/>
              <a:t>/rec/T-REC-Y.3061-202312-I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5194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in.mathworks.com</a:t>
            </a:r>
            <a:r>
              <a:rPr lang="en-US" dirty="0"/>
              <a:t>/discovery/o-</a:t>
            </a:r>
            <a:r>
              <a:rPr lang="en-US" dirty="0" err="1"/>
              <a:t>ran.html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58379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 link: </a:t>
            </a:r>
            <a:r>
              <a:rPr lang="en-US" dirty="0">
                <a:hlinkClick r:id="rId3"/>
              </a:rPr>
              <a:t>https://www.o-ran.org/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03463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Link: https://www.aspiretechnology.com/blog/open-ran-series-open-ran-intelligence-part-3-of-3/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91000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 link: https://www.itu.int/en/ITU-T/focusgroups/an/Documents/Use-case-AN.pdf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98822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rimedolabs.com</a:t>
            </a:r>
            <a:r>
              <a:rPr lang="en-US" dirty="0"/>
              <a:t>/blog/</a:t>
            </a:r>
            <a:r>
              <a:rPr lang="en-US" dirty="0" err="1"/>
              <a:t>rimedo</a:t>
            </a:r>
            <a:r>
              <a:rPr lang="en-US" dirty="0"/>
              <a:t>-labs-to-integrate-</a:t>
            </a:r>
            <a:r>
              <a:rPr lang="en-US" dirty="0" err="1"/>
              <a:t>qra</a:t>
            </a:r>
            <a:r>
              <a:rPr lang="en-US" dirty="0"/>
              <a:t>-</a:t>
            </a:r>
            <a:r>
              <a:rPr lang="en-US" dirty="0" err="1"/>
              <a:t>xapp</a:t>
            </a:r>
            <a:r>
              <a:rPr lang="en-US" dirty="0"/>
              <a:t>-with-</a:t>
            </a:r>
            <a:r>
              <a:rPr lang="en-US" dirty="0" err="1"/>
              <a:t>onfs</a:t>
            </a:r>
            <a:r>
              <a:rPr lang="en-US" dirty="0"/>
              <a:t>-</a:t>
            </a:r>
            <a:r>
              <a:rPr lang="en-US" dirty="0" err="1"/>
              <a:t>sd</a:t>
            </a:r>
            <a:r>
              <a:rPr lang="en-US" dirty="0"/>
              <a:t>-ran/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BFEBC-8D3A-4909-AE90-5B0130C773F1}" type="slidenum">
              <a:rPr lang="en-CH" smtClean="0"/>
              <a:t>15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34180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199654-459B-7E54-3C2A-CF1DB0C4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C4F0F-6277-4A29-A5A7-68036305AFC8}" type="datetimeFigureOut">
              <a:rPr lang="en-CH" smtClean="0"/>
              <a:t>9/26/24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47DBB-E415-C97F-E9CF-BDEDF371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F6808B-B65C-DD9B-56FF-55474E7A0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1E56E-B143-4B92-B1EC-B611FFB20BC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2918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352714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352714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718C7-08A8-CDB2-CF0F-66985D6DD96E}"/>
              </a:ext>
            </a:extLst>
          </p:cNvPr>
          <p:cNvSpPr txBox="1"/>
          <p:nvPr userDrawn="1"/>
        </p:nvSpPr>
        <p:spPr>
          <a:xfrm>
            <a:off x="539955" y="2956213"/>
            <a:ext cx="3204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600" dirty="0">
                <a:latin typeface="Avenir Nxt2 W1G Heavy" panose="020B0903020202020204" pitchFamily="34" charset="0"/>
              </a:rPr>
              <a:t>Speakers</a:t>
            </a:r>
            <a:endParaRPr lang="en-US" sz="1600" dirty="0">
              <a:latin typeface="Avenir Nxt2 W1G Heavy" panose="020B0903020202020204" pitchFamily="34" charset="0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3756966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3756967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3" name="Picture Placeholder 22">
            <a:extLst>
              <a:ext uri="{FF2B5EF4-FFF2-40B4-BE49-F238E27FC236}">
                <a16:creationId xmlns:a16="http://schemas.microsoft.com/office/drawing/2014/main" id="{BE684720-AB44-A6F4-D850-08E7FA594C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5915" y="0"/>
            <a:ext cx="7418704" cy="6858000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78634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309400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4EEF206-E96E-4532-DCBF-A769CFC749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767" y="442945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309400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894C812-9914-F3BD-C9E6-91034DC22E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4308" y="442945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718C7-08A8-CDB2-CF0F-66985D6DD96E}"/>
              </a:ext>
            </a:extLst>
          </p:cNvPr>
          <p:cNvSpPr txBox="1"/>
          <p:nvPr userDrawn="1"/>
        </p:nvSpPr>
        <p:spPr>
          <a:xfrm>
            <a:off x="539955" y="2523079"/>
            <a:ext cx="3204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600" dirty="0">
                <a:latin typeface="Avenir Nxt2 W1G Heavy" panose="020B0903020202020204" pitchFamily="34" charset="0"/>
              </a:rPr>
              <a:t>Speakers</a:t>
            </a:r>
            <a:endParaRPr lang="en-US" sz="1600" dirty="0">
              <a:latin typeface="Avenir Nxt2 W1G Heavy" panose="020B0903020202020204" pitchFamily="34" charset="0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3323832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E580C9BA-D0C3-14AD-EE9A-E91D81C314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25033" y="465108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3323833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EE10F597-29AD-3077-110A-E7F830D056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00358" y="465108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" name="Picture Placeholder 22">
            <a:extLst>
              <a:ext uri="{FF2B5EF4-FFF2-40B4-BE49-F238E27FC236}">
                <a16:creationId xmlns:a16="http://schemas.microsoft.com/office/drawing/2014/main" id="{3484D140-A917-96EC-2C1A-B0FEEE40F12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5915" y="0"/>
            <a:ext cx="7418704" cy="6858000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8681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2">
            <a:extLst>
              <a:ext uri="{FF2B5EF4-FFF2-40B4-BE49-F238E27FC236}">
                <a16:creationId xmlns:a16="http://schemas.microsoft.com/office/drawing/2014/main" id="{48CCE24C-5694-A6ED-FACE-2886B365B66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75915" y="0"/>
            <a:ext cx="7418704" cy="6858000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H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2660874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4EEF206-E96E-4532-DCBF-A769CFC749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767" y="399631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2660874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894C812-9914-F3BD-C9E6-91034DC22E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4308" y="399631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7FB2A00D-EF7D-1A14-BB43-FFA841BBCF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6767" y="5331761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3DB30511-6B34-058E-0763-79F0298673E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464308" y="5331761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718C7-08A8-CDB2-CF0F-66985D6DD96E}"/>
              </a:ext>
            </a:extLst>
          </p:cNvPr>
          <p:cNvSpPr txBox="1"/>
          <p:nvPr userDrawn="1"/>
        </p:nvSpPr>
        <p:spPr>
          <a:xfrm>
            <a:off x="539955" y="2089945"/>
            <a:ext cx="3204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600" dirty="0">
                <a:latin typeface="Avenir Nxt2 W1G Heavy" panose="020B0903020202020204" pitchFamily="34" charset="0"/>
              </a:rPr>
              <a:t>Speakers</a:t>
            </a:r>
            <a:endParaRPr lang="en-US" sz="1600" dirty="0">
              <a:latin typeface="Avenir Nxt2 W1G Heavy" panose="020B0903020202020204" pitchFamily="34" charset="0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289069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E580C9BA-D0C3-14AD-EE9A-E91D81C314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25033" y="4217954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F5B8318E-3A78-D8E6-0DB2-D9871DAC0F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825033" y="5606232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2890699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EE10F597-29AD-3077-110A-E7F830D056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00358" y="4217954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6C2AE149-228C-099D-9525-A12277192AB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700358" y="5606231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661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9DC0-6ACE-C124-18D2-241CE1B3B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B61F80-F57F-1FA6-7E5A-2DC349EC2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97826-854D-03C2-1961-39F8C579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3729B-3A5E-4233-05DC-C291E1B5C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531C5-455C-E427-EBDF-F410D514B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181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2E720-ABFE-1134-83F8-8D211E2B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DB56-4EBB-8172-4992-7E08C5E01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21DB2-FBE6-B046-3F01-723D5919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95ED4-4029-69D6-0955-642722AA2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26EE1-D45F-60D6-F9B4-F58A0655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22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F302-AFEB-AA9E-0A46-5352A1EA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B2CF3-F762-EEF0-7319-AF677DC18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86AE3-96C1-90DB-96F2-55F15B4D7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D1AD8-A4E3-B208-02CB-782665E6F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521B2-568A-F21F-7804-07B2EC31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522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BC5B-41DD-27D2-D7CA-F8C7E44D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AC6D-B26A-B264-AC45-383CB43F9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EF9B7-E7DE-089B-4B35-BC40251DA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09A5D-715D-C355-9CA8-DFED74DD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14902-AAD0-9E99-0153-83BBA975A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CDEEE-3EC0-0F5B-7BF1-E57BEC6D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96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3E58-4F8A-16BB-4614-26D53816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D374E-A97D-E823-0565-F5B144BA4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89D00-2CF9-48EC-9350-C979B400B2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4F92F5-69D2-0584-D709-764499669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861B9C-B41B-025B-D3FC-8F08ECC02D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75D07C-9BD8-26F6-F1B4-77EB2669B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F40782-E2ED-231D-9553-A51C83C6C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90EA16-2106-C640-F95B-FD2563C8A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083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8D09-4814-80F5-0930-5F15E7D0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8686D-2B54-79DA-7CFB-8F7E2554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33E8D-76F4-5AE3-F71D-B976FACAA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AA2DA-B266-7841-0A50-23CAAED89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81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C0EF53-8A82-B2B6-0810-25F503729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47CE8-5C69-B297-167B-E2746448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743EE-C82A-2C0D-7C56-2E7460B3F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30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78414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F6B10-FD50-9838-A307-B0A051B4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CA2D0-BB57-0037-7028-5E4AE9DE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7E7D4-B8BC-0689-58C5-7074AC73A9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C6655-F98F-5E9D-3F4A-BBB9AE68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E8776-3426-B05D-D01E-DD005F169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0814B-88E9-0E51-B6A7-98D7A7874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731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68D7B-3DA2-0514-7A3E-AB7BF0E7E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457D79-4D07-CC53-8DDE-67C7FB64A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CAAAB-D3EE-ECC7-FBF8-BAE17EE9F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9A440-BA2D-5AF6-3B92-79FD01238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7EFA4-7375-BEB4-049A-075F25893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F4B2B-7E43-CC7E-A692-6FC4EC407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349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B5394-696A-5099-F802-3C44CD190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3C82C-6858-3714-38E8-E9096EA6B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2DDD1-8832-BA7F-8A24-B8A8187DE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4754-8981-0979-C487-4C5B6A91E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1FBA3-F92B-0D6F-4066-043D21C83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303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0E7211-BFC1-1127-C40A-834E6712F0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D21748-A5B3-3323-D10D-18B7FD57A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EC0DE-EDFC-40BC-D4FA-13306BF4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9DC7E-B533-94C6-BCD1-D5DA2B400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943EA-A1F7-9CC0-5636-395287BB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054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8652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AEAE4-DE88-4242-8DA2-E0783CF59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7785"/>
            <a:ext cx="10515600" cy="455917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273D78"/>
                </a:solidFill>
                <a:latin typeface="+mn-lt"/>
              </a:defRPr>
            </a:lvl1pPr>
            <a:lvl2pPr>
              <a:defRPr sz="1800">
                <a:solidFill>
                  <a:srgbClr val="273D78"/>
                </a:solidFill>
                <a:latin typeface="+mn-lt"/>
              </a:defRPr>
            </a:lvl2pPr>
            <a:lvl3pPr>
              <a:defRPr sz="1800">
                <a:solidFill>
                  <a:srgbClr val="273D78"/>
                </a:solidFill>
                <a:latin typeface="+mn-lt"/>
              </a:defRPr>
            </a:lvl3pPr>
            <a:lvl4pPr>
              <a:defRPr sz="1800">
                <a:solidFill>
                  <a:srgbClr val="273D78"/>
                </a:solidFill>
                <a:latin typeface="+mn-lt"/>
              </a:defRPr>
            </a:lvl4pPr>
            <a:lvl5pPr>
              <a:defRPr sz="1800">
                <a:solidFill>
                  <a:srgbClr val="273D78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886DA-4A78-404B-8757-8CDCB6E1A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 January 2024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2F8D3-3CD0-4F70-B5F1-87C9FAE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SDR @ COMSNETS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AD6D6-9974-4FC7-A296-53048C8D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D100-6E15-4858-9266-67948704DF7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9">
            <a:extLst>
              <a:ext uri="{FF2B5EF4-FFF2-40B4-BE49-F238E27FC236}">
                <a16:creationId xmlns:a16="http://schemas.microsoft.com/office/drawing/2014/main" id="{169A8FF5-EFFA-55D8-04B9-1002D30D8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476" y="74051"/>
            <a:ext cx="8897814" cy="1306341"/>
          </a:xfrm>
        </p:spPr>
        <p:txBody>
          <a:bodyPr>
            <a:normAutofit/>
          </a:bodyPr>
          <a:lstStyle>
            <a:lvl1pPr>
              <a:defRPr sz="4000">
                <a:solidFill>
                  <a:srgbClr val="273D7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49541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51378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5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5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5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7493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5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2842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5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275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343119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5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30641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39684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70632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C7EB-7FD0-4146-974C-647560DB20BD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CC8D3-7AE1-4DDB-A14D-97CEE58534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637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04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807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70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465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966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66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2" descr="A rainbow colored background&#10;&#10;Description automatically generated">
            <a:extLst>
              <a:ext uri="{FF2B5EF4-FFF2-40B4-BE49-F238E27FC236}">
                <a16:creationId xmlns:a16="http://schemas.microsoft.com/office/drawing/2014/main" id="{1430E63F-2B15-924E-6BC4-00A987BDF4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38"/>
          <a:stretch>
            <a:fillRect/>
          </a:stretch>
        </p:blipFill>
        <p:spPr>
          <a:xfrm>
            <a:off x="4760855" y="-16040"/>
            <a:ext cx="7452596" cy="6889328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06D1759-8D51-B743-23EB-3FDCE0B050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9955" y="3336995"/>
            <a:ext cx="5556045" cy="9382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7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573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4063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90351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573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922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2E29-F7D0-68B8-6A38-D8521A398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1578EF-BBA7-7EDB-2658-7AEEF8E1C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2ABEC-09B8-070A-2682-3F5683826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D8932-D51D-569B-CBB4-DFF28005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FD213-B14A-BAFF-279A-E47CE1E5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216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372BE-F9F8-9B60-DD56-FBF7DA9B2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07CEF-F6A6-FCF7-1D0F-478111206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94929-C3A7-1D53-410E-5370A9262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11066-4250-63AB-9EA4-50A25B53F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DBE42-1D3A-5270-CDBC-57025BF9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137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589BC-AD71-1F63-B204-D6A43C90A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65A1B-32B9-4DA0-4425-1198223DA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E2567-D09B-9C87-A572-EB4E663A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5458B-500C-2F93-7C97-A6BC0CB53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18065-0D03-4242-4F60-9569F23E2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92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590CC-626F-6350-17E7-2730120B9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E18B7-33C8-3C05-155F-D53C5C1F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3CC5F-7D43-0721-A8F2-CFD30A07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402BB-5B02-8246-DDE6-2F41D1305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DA355-3210-5B9B-D853-DEC5FAF0D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E3418-A42C-0AF5-F2D3-F8288082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6591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01821-3808-29B0-30DC-4A1A66CD6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E32E4-7647-5B24-49BD-42B42FE1D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76E55-7E01-BB2F-22C5-0FC593B14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39352D-CD30-990B-D933-6310FB77B4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613EC-7261-BF72-E163-AAF4A87819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D0A27-1BD8-BD3E-B705-CF876A3C6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FEA82E-AEBC-1A53-D10C-96FF367A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2B3A8-18E5-B6B9-71B6-C80E9A914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9955" y="3056649"/>
            <a:ext cx="1853532" cy="185269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1186179"/>
            <a:ext cx="4932363" cy="37792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8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78F96BD-E79D-027B-180E-EF4237EB53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642139" y="3549315"/>
            <a:ext cx="5275262" cy="385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GB" sz="2400" b="1" kern="1200" dirty="0" smtClean="0">
                <a:solidFill>
                  <a:schemeClr val="tx1"/>
                </a:solidFill>
                <a:latin typeface="Adelle CYR Sb" panose="02000503060000020004" pitchFamily="2" charset="77"/>
                <a:ea typeface="+mn-ea"/>
                <a:cs typeface="+mn-cs"/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E608982B-DC72-A3D5-E616-6A43918B356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42139" y="3982997"/>
            <a:ext cx="5275262" cy="385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GB" sz="2000" b="1" kern="1200" dirty="0" smtClean="0">
                <a:solidFill>
                  <a:schemeClr val="tx1"/>
                </a:solidFill>
                <a:latin typeface="Adelle CYR Sb" panose="02000503060000020004" pitchFamily="2" charset="77"/>
                <a:ea typeface="+mn-ea"/>
                <a:cs typeface="+mn-cs"/>
              </a:defRPr>
            </a:lvl1pPr>
          </a:lstStyle>
          <a:p>
            <a:pPr lvl="0"/>
            <a:endParaRPr lang="en-GB" dirty="0"/>
          </a:p>
        </p:txBody>
      </p:sp>
      <p:pic>
        <p:nvPicPr>
          <p:cNvPr id="3" name="Picture Placeholder 12" descr="A rainbow colored background&#10;&#10;Description automatically generated">
            <a:extLst>
              <a:ext uri="{FF2B5EF4-FFF2-40B4-BE49-F238E27FC236}">
                <a16:creationId xmlns:a16="http://schemas.microsoft.com/office/drawing/2014/main" id="{B413C729-1B54-FC8D-AC24-76AAEA7901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38"/>
          <a:stretch>
            <a:fillRect/>
          </a:stretch>
        </p:blipFill>
        <p:spPr>
          <a:xfrm>
            <a:off x="8129692" y="-16040"/>
            <a:ext cx="7452596" cy="6889328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047465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360ED-2207-A9EC-3767-C4350CB50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77128-DADD-D04A-1D87-4EF68CAD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CF6F3-D763-C585-E779-4E6C1B6B3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62E7C-23D7-ED40-A664-60285716F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3418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108DB0-4D35-65A9-8C65-65746D150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B0252-7DDE-95FE-355F-9BFE9525E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C6F12-143B-EE4E-62CC-1B5E7502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6785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A2C4-16C4-3589-A48A-07A8402BA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5FB0-0DB7-70A1-5BD8-6CFD756BC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C45FC-4BFA-40DD-96C3-8EAF97846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7D35F-827C-DA8A-3119-D215901C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82AF0-9C5A-C10B-5E28-122714C0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8D31C-3E57-267B-67C0-0C8899140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86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03BD6-E5DA-5EEF-8240-55D3C41AA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DAC6F9-8B79-DB0E-E427-58F2BA2B65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CE22B-C9A1-7A49-D214-555FCDCA8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BF75C-AB0E-6DF2-7D3E-B8BF4F9B6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15CF6-2494-0F06-5CDB-DAE06F7E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000DD-156C-961F-DE47-FD13921E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109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21BD8-256C-D6B0-D97C-ACFF1677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19CE4-0CAB-8E3F-4D3D-A759C1026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97E27-56E1-95CD-7C7C-080D2E0A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35449-BD76-1668-925D-0D83F1248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8100-A981-9CA4-8F66-62C9E07DB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7246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AF587-615F-20EC-EED0-43A1DEC669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98DC7-5058-C3EC-712C-5B242E621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BC950-E5B4-0976-F76B-CB6BAF04D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415D0-BB15-EF5A-2692-F33512013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D2961-F5F3-8466-85CD-AF59231B2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5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352714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352714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718C7-08A8-CDB2-CF0F-66985D6DD96E}"/>
              </a:ext>
            </a:extLst>
          </p:cNvPr>
          <p:cNvSpPr txBox="1"/>
          <p:nvPr userDrawn="1"/>
        </p:nvSpPr>
        <p:spPr>
          <a:xfrm>
            <a:off x="539955" y="2956213"/>
            <a:ext cx="3204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600" dirty="0">
                <a:latin typeface="Avenir Nxt2 W1G Heavy" panose="020B0903020202020204" pitchFamily="34" charset="0"/>
              </a:rPr>
              <a:t>Speakers</a:t>
            </a:r>
            <a:endParaRPr lang="en-US" sz="1600" dirty="0">
              <a:latin typeface="Avenir Nxt2 W1G Heavy" panose="020B0903020202020204" pitchFamily="34" charset="0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3756966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3756967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pic>
        <p:nvPicPr>
          <p:cNvPr id="4" name="Picture Placeholder 12" descr="A rainbow colored background&#10;&#10;Description automatically generated">
            <a:extLst>
              <a:ext uri="{FF2B5EF4-FFF2-40B4-BE49-F238E27FC236}">
                <a16:creationId xmlns:a16="http://schemas.microsoft.com/office/drawing/2014/main" id="{8E8CB3B6-58E6-BCBA-B942-6AB172DF15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38"/>
          <a:stretch>
            <a:fillRect/>
          </a:stretch>
        </p:blipFill>
        <p:spPr>
          <a:xfrm>
            <a:off x="9453166" y="-16040"/>
            <a:ext cx="7452596" cy="6889328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98852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309400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rgbClr val="FFCC0B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4EEF206-E96E-4532-DCBF-A769CFC749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767" y="442945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309400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894C812-9914-F3BD-C9E6-91034DC22E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4308" y="4429452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3323832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E580C9BA-D0C3-14AD-EE9A-E91D81C314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25033" y="465108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3323833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EE10F597-29AD-3077-110A-E7F830D056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00358" y="465108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pic>
        <p:nvPicPr>
          <p:cNvPr id="5" name="Picture Placeholder 12" descr="A rainbow colored background&#10;&#10;Description automatically generated">
            <a:extLst>
              <a:ext uri="{FF2B5EF4-FFF2-40B4-BE49-F238E27FC236}">
                <a16:creationId xmlns:a16="http://schemas.microsoft.com/office/drawing/2014/main" id="{187FEE67-AEB4-51A9-7B3D-EF4CBFA32B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38"/>
          <a:stretch>
            <a:fillRect/>
          </a:stretch>
        </p:blipFill>
        <p:spPr>
          <a:xfrm>
            <a:off x="9453166" y="-16040"/>
            <a:ext cx="7452596" cy="6889328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3671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40AE1E3-A55E-2EFA-327B-11B18A0F72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6767" y="2660874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85E70E12-D0A2-AEE0-627D-446A6D0C3A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9955" y="801171"/>
            <a:ext cx="4932363" cy="318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GB" dirty="0"/>
              <a:t>Section title here</a:t>
            </a:r>
            <a:endParaRPr lang="en-US" dirty="0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4EEF206-E96E-4532-DCBF-A769CFC749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767" y="399631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C6F923A-3545-103B-7F5C-6091AFF09E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64308" y="2660874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894C812-9914-F3BD-C9E6-91034DC22E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4308" y="3996318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7FB2A00D-EF7D-1A14-BB43-FFA841BBCF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6767" y="5331761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3DB30511-6B34-058E-0763-79F0298673E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464308" y="5331761"/>
            <a:ext cx="1080000" cy="1080000"/>
          </a:xfrm>
          <a:prstGeom prst="ellipse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718C7-08A8-CDB2-CF0F-66985D6DD96E}"/>
              </a:ext>
            </a:extLst>
          </p:cNvPr>
          <p:cNvSpPr txBox="1"/>
          <p:nvPr userDrawn="1"/>
        </p:nvSpPr>
        <p:spPr>
          <a:xfrm>
            <a:off x="539955" y="2089945"/>
            <a:ext cx="3204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600" dirty="0">
                <a:latin typeface="Avenir Nxt2 W1G Heavy" panose="020B0903020202020204" pitchFamily="34" charset="0"/>
              </a:rPr>
              <a:t>Speakers</a:t>
            </a:r>
            <a:endParaRPr lang="en-US" sz="1600" dirty="0">
              <a:latin typeface="Avenir Nxt2 W1G Heavy" panose="020B0903020202020204" pitchFamily="34" charset="0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27C949E9-9D04-F49F-96D5-268918D96E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76201" y="2890698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E580C9BA-D0C3-14AD-EE9A-E91D81C314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25033" y="4217954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F5B8318E-3A78-D8E6-0DB2-D9871DAC0F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825033" y="5606232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5C3C541-631B-6226-016D-44D32D7C54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0358" y="2890699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EE10F597-29AD-3077-110A-E7F830D056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00358" y="4217954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6C2AE149-228C-099D-9525-A12277192AB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700358" y="5606231"/>
            <a:ext cx="3204874" cy="6046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  <a:lvl5pPr>
              <a:defRPr/>
            </a:lvl5pPr>
          </a:lstStyle>
          <a:p>
            <a:endParaRPr lang="en-GB" sz="2000" b="1" dirty="0">
              <a:solidFill>
                <a:schemeClr val="tx1"/>
              </a:solidFill>
              <a:latin typeface="Avenir Medium" panose="02000503020000020003" pitchFamily="2" charset="0"/>
            </a:endParaRPr>
          </a:p>
        </p:txBody>
      </p:sp>
      <p:pic>
        <p:nvPicPr>
          <p:cNvPr id="5" name="Picture Placeholder 12" descr="A rainbow colored background&#10;&#10;Description automatically generated">
            <a:extLst>
              <a:ext uri="{FF2B5EF4-FFF2-40B4-BE49-F238E27FC236}">
                <a16:creationId xmlns:a16="http://schemas.microsoft.com/office/drawing/2014/main" id="{5D598DCE-CF1D-3148-003A-8E29784EBA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38"/>
          <a:stretch>
            <a:fillRect/>
          </a:stretch>
        </p:blipFill>
        <p:spPr>
          <a:xfrm>
            <a:off x="9453166" y="-16040"/>
            <a:ext cx="7452596" cy="6889328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85758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2">
            <a:extLst>
              <a:ext uri="{FF2B5EF4-FFF2-40B4-BE49-F238E27FC236}">
                <a16:creationId xmlns:a16="http://schemas.microsoft.com/office/drawing/2014/main" id="{B95BEE4A-5371-D745-EB60-2825B76085F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5472" y="0"/>
            <a:ext cx="7418704" cy="6858000"/>
          </a:xfrm>
          <a:custGeom>
            <a:avLst/>
            <a:gdLst>
              <a:gd name="connsiteX0" fmla="*/ 8730614 w 22256112"/>
              <a:gd name="connsiteY0" fmla="*/ 0 h 20574000"/>
              <a:gd name="connsiteX1" fmla="*/ 13611224 w 22256112"/>
              <a:gd name="connsiteY1" fmla="*/ 0 h 20574000"/>
              <a:gd name="connsiteX2" fmla="*/ 22256112 w 22256112"/>
              <a:gd name="connsiteY2" fmla="*/ 20560666 h 20574000"/>
              <a:gd name="connsiteX3" fmla="*/ 19192872 w 22256112"/>
              <a:gd name="connsiteY3" fmla="*/ 20560666 h 20574000"/>
              <a:gd name="connsiteX4" fmla="*/ 12218668 w 22256112"/>
              <a:gd name="connsiteY4" fmla="*/ 20574000 h 20574000"/>
              <a:gd name="connsiteX5" fmla="*/ 12218668 w 22256112"/>
              <a:gd name="connsiteY5" fmla="*/ 15828645 h 20574000"/>
              <a:gd name="connsiteX6" fmla="*/ 14986634 w 22256112"/>
              <a:gd name="connsiteY6" fmla="*/ 15828645 h 20574000"/>
              <a:gd name="connsiteX7" fmla="*/ 11083288 w 22256112"/>
              <a:gd name="connsiteY7" fmla="*/ 5488306 h 20574000"/>
              <a:gd name="connsiteX8" fmla="*/ 7198995 w 22256112"/>
              <a:gd name="connsiteY8" fmla="*/ 15828645 h 20574000"/>
              <a:gd name="connsiteX9" fmla="*/ 10037444 w 22256112"/>
              <a:gd name="connsiteY9" fmla="*/ 15828645 h 20574000"/>
              <a:gd name="connsiteX10" fmla="*/ 10037444 w 22256112"/>
              <a:gd name="connsiteY10" fmla="*/ 20574000 h 20574000"/>
              <a:gd name="connsiteX11" fmla="*/ 4867274 w 22256112"/>
              <a:gd name="connsiteY11" fmla="*/ 20560666 h 20574000"/>
              <a:gd name="connsiteX12" fmla="*/ 0 w 22256112"/>
              <a:gd name="connsiteY12" fmla="*/ 20560666 h 2057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256112" h="20574000">
                <a:moveTo>
                  <a:pt x="8730614" y="0"/>
                </a:moveTo>
                <a:lnTo>
                  <a:pt x="13611224" y="0"/>
                </a:lnTo>
                <a:lnTo>
                  <a:pt x="22256112" y="20560666"/>
                </a:lnTo>
                <a:lnTo>
                  <a:pt x="19192872" y="20560666"/>
                </a:lnTo>
                <a:lnTo>
                  <a:pt x="12218668" y="20574000"/>
                </a:lnTo>
                <a:lnTo>
                  <a:pt x="12218668" y="15828645"/>
                </a:lnTo>
                <a:lnTo>
                  <a:pt x="14986634" y="15828645"/>
                </a:lnTo>
                <a:lnTo>
                  <a:pt x="11083288" y="5488306"/>
                </a:lnTo>
                <a:lnTo>
                  <a:pt x="7198995" y="15828645"/>
                </a:lnTo>
                <a:lnTo>
                  <a:pt x="10037444" y="15828645"/>
                </a:lnTo>
                <a:lnTo>
                  <a:pt x="10037444" y="20574000"/>
                </a:lnTo>
                <a:lnTo>
                  <a:pt x="4867274" y="20560666"/>
                </a:lnTo>
                <a:lnTo>
                  <a:pt x="0" y="205606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H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304BACB-781C-8FBF-233F-E5FAB9611E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9955" y="3336995"/>
            <a:ext cx="5556045" cy="9382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700" kern="1200" dirty="0">
                <a:solidFill>
                  <a:schemeClr val="tx1"/>
                </a:solidFill>
                <a:latin typeface="Adelle CYR" panose="02000503060000020004" pitchFamily="50" charset="0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69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5D5C-A785-AB82-5015-C241C3B80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1DD21-9497-6174-14FA-8F3E2724D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9512A-53A4-D7C4-E152-44D098289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C4F0F-6277-4A29-A5A7-68036305AFC8}" type="datetimeFigureOut">
              <a:rPr lang="en-CH" smtClean="0"/>
              <a:t>9/26/24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D8C27-6A2B-26DD-616F-1E37C05A7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20573-E37E-7379-10F6-2EA8DE400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1E56E-B143-4B92-B1EC-B611FFB20BC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3205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401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ater fountain in front of Jet d'Eau&#10;&#10;Description automatically generated">
            <a:extLst>
              <a:ext uri="{FF2B5EF4-FFF2-40B4-BE49-F238E27FC236}">
                <a16:creationId xmlns:a16="http://schemas.microsoft.com/office/drawing/2014/main" id="{1C37D857-087D-5FCA-AF98-FDA579967D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grayscl/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" r="27412" b="11176"/>
          <a:stretch/>
        </p:blipFill>
        <p:spPr>
          <a:xfrm>
            <a:off x="0" y="3609"/>
            <a:ext cx="12192000" cy="685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89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4490D2-7519-FE94-1F7F-CA99E53EE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61120-DC79-49FE-D379-D8D5B0428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C21CB-41AE-63BA-2139-AC4D0EBB2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6ED1A-771F-DA4A-878E-8D9D19C0B61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63EB9-F2BF-BB79-E3CF-AE6E0D95DE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0FAA6-8001-7AD8-2555-9EDB29F0A1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A3ED3-9079-0142-8324-29CA54896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97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  <p:sldLayoutId id="2147484057" r:id="rId8"/>
    <p:sldLayoutId id="2147484058" r:id="rId9"/>
    <p:sldLayoutId id="2147484059" r:id="rId10"/>
    <p:sldLayoutId id="2147484060" r:id="rId11"/>
    <p:sldLayoutId id="2147484061" r:id="rId12"/>
    <p:sldLayoutId id="21474841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877264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63" r:id="rId1"/>
    <p:sldLayoutId id="2147484064" r:id="rId2"/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9/26/24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8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9" r:id="rId1"/>
    <p:sldLayoutId id="2147484090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555ADE-681C-C271-F4D7-9508AFF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2DF76-9183-08FE-B1B3-B03B93177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638ED-0260-FA6D-4DCE-DE2E37600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45EB5-627C-4C9C-BB8F-3B7D18389750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61097-9569-E557-617E-F15B7E423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BDD92-4DF2-0D64-C1E3-3D042AF38E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32D2A-A52A-45E9-9C70-4B968FDD3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n.mathworks.com/discovery/o-ran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-ran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aspiretechnology.com/blog/open-ran-series-open-ran-intelligence-part-3-of-3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u.int/en/ITU-T/focusgroups/an/Documents/Use-case-AN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rimedolabs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itu.int/rec/T-REC-Y.3061-202312-I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CrashingGuru/ITU_WTSA_HACKATHO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tu.zoom.us/rec/play/Soe_lOKdxvDDkjXH8RDoCHxrwLpufRk2YB3448MKg2-yl9d-ZY9c4BUekVxxh1w-cemhr1KXteQLHPIT.3zHIN7xRxXgOU1Vi?canPlayFromShare=true&amp;from=share_recording_detail&amp;continueMode=true&amp;componentName=rec-play&amp;originRequestUrl=https%3A%2F%2Fitu.zoom.us%2Frec%2Fshare%2Fn3RoIgMzGb9H4SFEK7hDKWseyaoJDwNQScRokjmul8l5evqdmYcRNV7cWYsBFjho.vIPyVp6N8X3GWAXH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CrashingGuru/ITU_WTSA_HACKATHON/tree/main/Example-4/Doc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rashingGuru/ITU_WTSA_HACKATHON/blob/main/Example-4/Doc/Sample%20-4.docx" TargetMode="External"/><Relationship Id="rId2" Type="http://schemas.openxmlformats.org/officeDocument/2006/relationships/hyperlink" Target="https://github.com/CrashingGuru/ITU_WTSA_HACKATHON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u.int/net/epub/TSB/2024-AI-for-Good-Innovate-for-Impact-final-report/files/downloads/2401077_Final-Use-cases-collection-E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mapbox.com/access/traffic-sample-data" TargetMode="External"/><Relationship Id="rId5" Type="http://schemas.openxmlformats.org/officeDocument/2006/relationships/hyperlink" Target="https://agmarknet.gov.in/PriceAndArrivals/CommodityDailyStateWise.aspx" TargetMode="External"/><Relationship Id="rId4" Type="http://schemas.openxmlformats.org/officeDocument/2006/relationships/hyperlink" Target="https://hungary-simtool.herokuapp.com/SimulationDashBoard/download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revistas.uniandes.edu.co/index.php/nys/article/view/1151/8626" TargetMode="External"/><Relationship Id="rId2" Type="http://schemas.openxmlformats.org/officeDocument/2006/relationships/hyperlink" Target="https://www.itu.int/net/epub/TSB/2024-AI-for-Good-Innovate-for-Impact-final-report/files/downloads/2401077_Final-Use-cases-collection-E.pdf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openstreetmap.org/#map=4/21.84/82.79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OAn6g5/TaiSu" TargetMode="External"/><Relationship Id="rId2" Type="http://schemas.openxmlformats.org/officeDocument/2006/relationships/hyperlink" Target="https://www.itu.int/net/epub/TSB/2024-AI-for-Good-Innovate-for-Impact-final-report/files/downloads/2401077_Final-Use-cases-collection-E.pdf" TargetMode="Externa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ukong-dataset.github.io/wukong-dataset/index.html" TargetMode="External"/><Relationship Id="rId4" Type="http://schemas.openxmlformats.org/officeDocument/2006/relationships/hyperlink" Target="https://openreview.net/pdf?id=iAxH-ikIP0I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svg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Relationship Id="rId6" Type="http://schemas.microsoft.com/office/2017/06/relationships/model3d" Target="../media/model3d1.glb"/><Relationship Id="rId11" Type="http://schemas.openxmlformats.org/officeDocument/2006/relationships/image" Target="../media/image30.png"/><Relationship Id="rId5" Type="http://schemas.openxmlformats.org/officeDocument/2006/relationships/image" Target="../media/image26.svg"/><Relationship Id="rId10" Type="http://schemas.microsoft.com/office/2017/06/relationships/model3d" Target="../media/model3d2.glb"/><Relationship Id="rId4" Type="http://schemas.openxmlformats.org/officeDocument/2006/relationships/image" Target="../media/image25.png"/><Relationship Id="rId9" Type="http://schemas.openxmlformats.org/officeDocument/2006/relationships/image" Target="../media/image2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cellular.github.io/oaic/xapp_python.html" TargetMode="External"/><Relationship Id="rId2" Type="http://schemas.openxmlformats.org/officeDocument/2006/relationships/hyperlink" Target="https://doi.org/10.52953/HVPI8935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itu.int/rec/T-REC-Y.3061-202312-I" TargetMode="External"/><Relationship Id="rId5" Type="http://schemas.openxmlformats.org/officeDocument/2006/relationships/hyperlink" Target="https://www.itu.int/dms_pub/itu-s/opb/jnl/S-JNL-VOL4.ISSUE2-2023-A19-PDF-E.pdf" TargetMode="External"/><Relationship Id="rId4" Type="http://schemas.openxmlformats.org/officeDocument/2006/relationships/hyperlink" Target="https://docs.google.com/document/d/1DYY8V2Mq6mY7wME0iKZVn0-KcaFKNOycvAPGpNs-Edg/edit?usp=sharing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hallenge.aiforgood.itu.int/forum/article/3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hallenge.aiforgood.itu.int/forum/article/39" TargetMode="External"/><Relationship Id="rId4" Type="http://schemas.openxmlformats.org/officeDocument/2006/relationships/hyperlink" Target="https://github.com/CrashingGuru/ITU_WTSA_HACKATHON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hyperlink" Target="https://www.canva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image" Target="../media/image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llenge.aiforgood.itu.int/forum/article/3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F9153-8D1D-745A-23F9-360D95DBE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47" y="2118770"/>
            <a:ext cx="7414254" cy="2020764"/>
          </a:xfrm>
        </p:spPr>
        <p:txBody>
          <a:bodyPr lIns="91440" tIns="45720" rIns="91440" bIns="45720" anchor="t"/>
          <a:lstStyle/>
          <a:p>
            <a:r>
              <a:rPr lang="en-GB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ITU WTSA Hackathon</a:t>
            </a:r>
          </a:p>
          <a:p>
            <a:r>
              <a:rPr lang="en-GB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 Bharat 5G/6G Sandbox</a:t>
            </a:r>
            <a:endParaRPr lang="en-GB" sz="8000" dirty="0">
              <a:latin typeface="Adelle CYR"/>
            </a:endParaRPr>
          </a:p>
          <a:p>
            <a:r>
              <a:rPr lang="en-GB" sz="2400" dirty="0">
                <a:latin typeface="Adelle CYR"/>
              </a:rPr>
              <a:t>26 Sep 2024</a:t>
            </a:r>
          </a:p>
          <a:p>
            <a:r>
              <a:rPr lang="en-IN" sz="1600" dirty="0">
                <a:effectLst/>
              </a:rPr>
              <a:t>"Outreach Workshop on 26th Sept’2024 ”</a:t>
            </a:r>
          </a:p>
          <a:p>
            <a:r>
              <a:rPr lang="en-IN" sz="1600" dirty="0"/>
              <a:t>Duration : 30mn</a:t>
            </a:r>
            <a:endParaRPr lang="en-IN" sz="1600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4CC86A-C17B-6BE0-2ACD-D42FF97C1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90" y="5770179"/>
            <a:ext cx="1989607" cy="111915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2D38AC6-4B94-EB47-7A17-417E234AD9BB}"/>
              </a:ext>
            </a:extLst>
          </p:cNvPr>
          <p:cNvGrpSpPr/>
          <p:nvPr/>
        </p:nvGrpSpPr>
        <p:grpSpPr>
          <a:xfrm>
            <a:off x="9931688" y="5948855"/>
            <a:ext cx="1658187" cy="827732"/>
            <a:chOff x="37010879" y="17670138"/>
            <a:chExt cx="5353126" cy="2672172"/>
          </a:xfrm>
        </p:grpSpPr>
        <p:pic>
          <p:nvPicPr>
            <p:cNvPr id="13" name="Picture 12" descr="A white logo with a black background&#10;&#10;Description automatically generated">
              <a:extLst>
                <a:ext uri="{FF2B5EF4-FFF2-40B4-BE49-F238E27FC236}">
                  <a16:creationId xmlns:a16="http://schemas.microsoft.com/office/drawing/2014/main" id="{DAD6DDAD-5FF1-9AB1-FB19-30D580383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78834" y="17791304"/>
              <a:ext cx="2185171" cy="2185171"/>
            </a:xfrm>
            <a:prstGeom prst="rect">
              <a:avLst/>
            </a:prstGeom>
          </p:spPr>
        </p:pic>
        <p:pic>
          <p:nvPicPr>
            <p:cNvPr id="14" name="Picture 13" descr="A logo with a globe and a circle of leaves&#10;&#10;Description automatically generated">
              <a:extLst>
                <a:ext uri="{FF2B5EF4-FFF2-40B4-BE49-F238E27FC236}">
                  <a16:creationId xmlns:a16="http://schemas.microsoft.com/office/drawing/2014/main" id="{57006593-238B-3151-29EC-768932EF8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10879" y="17670138"/>
              <a:ext cx="2672172" cy="2672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36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3BD3-EF40-C9E9-F066-7F56B098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003"/>
            <a:ext cx="10515600" cy="898067"/>
          </a:xfrm>
        </p:spPr>
        <p:txBody>
          <a:bodyPr/>
          <a:lstStyle/>
          <a:p>
            <a:r>
              <a:rPr lang="en-US" dirty="0"/>
              <a:t>Evaluation Criteria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7E825-7C77-EC36-B9F8-DF24EDE44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30070"/>
            <a:ext cx="10515600" cy="5600668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Phase 1: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Relevance of use case to Sustainable development goals (SDG), AI, Standards, and 5G.  (0.2)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Clarity of AI/ML pipeline (0.2)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Completeness of design documentation (0.3)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Readiness for Phase-2 including Self-test designs, YAML code (0.2)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Relation to standards (e.g. ITU-T Y.3172, ITU-T Y.3061) (0.1)</a:t>
            </a:r>
          </a:p>
          <a:p>
            <a:endParaRPr lang="en-US" sz="1400" dirty="0">
              <a:solidFill>
                <a:srgbClr val="202124"/>
              </a:solidFill>
              <a:latin typeface="Roboto" panose="02000000000000000000" pitchFamily="2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Phase 2: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Demonstration in orchestrator platform, Cloud platform. (0.5)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Clear concept explanation of AI/ML (0.3) </a:t>
            </a:r>
          </a:p>
          <a:p>
            <a:pPr>
              <a:buFont typeface="+mj-lt"/>
              <a:buAutoNum type="arabicPeriod"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completeness of submission including code repository. (0.2)</a:t>
            </a:r>
          </a:p>
          <a:p>
            <a:endParaRPr lang="en-US" sz="1400" dirty="0">
              <a:solidFill>
                <a:srgbClr val="202124"/>
              </a:solidFill>
              <a:latin typeface="Roboto" panose="02000000000000000000" pitchFamily="2" charset="0"/>
            </a:endParaRPr>
          </a:p>
          <a:p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Score: </a:t>
            </a:r>
          </a:p>
          <a:p>
            <a:r>
              <a:rPr lang="en-US" sz="1600" b="0" i="0" dirty="0">
                <a:solidFill>
                  <a:srgbClr val="202124"/>
                </a:solidFill>
                <a:effectLst/>
                <a:latin typeface="Book Antiqua" panose="02040602050305030304" pitchFamily="18" charset="0"/>
              </a:rPr>
              <a:t>added sum of phase-1 and phase-2, out of 200</a:t>
            </a:r>
            <a:endParaRPr lang="en-US" sz="16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10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57D118-5E9A-CCA0-87E8-AF91B0B24D94}"/>
              </a:ext>
            </a:extLst>
          </p:cNvPr>
          <p:cNvSpPr txBox="1"/>
          <p:nvPr/>
        </p:nvSpPr>
        <p:spPr>
          <a:xfrm>
            <a:off x="7159428" y="6061450"/>
            <a:ext cx="49138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What Is Open RAN (O-RAN)? - MATLAB &amp; Simulink (mathworks.com)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C89E0F-7DC7-AB3E-089D-5DE20E31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5007" y="765290"/>
            <a:ext cx="6981263" cy="88878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/>
                <a:cs typeface="Arial"/>
              </a:rPr>
              <a:t>Introduction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8769529-2E59-476B-26B4-D0A176302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625" y="1485785"/>
            <a:ext cx="8716699" cy="4606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F28248-5833-3192-9A4D-A56705D5CA2A}"/>
              </a:ext>
            </a:extLst>
          </p:cNvPr>
          <p:cNvSpPr txBox="1"/>
          <p:nvPr/>
        </p:nvSpPr>
        <p:spPr>
          <a:xfrm>
            <a:off x="6489069" y="5708717"/>
            <a:ext cx="339634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https://uk.mathworks.com/discovery/o-ran.html</a:t>
            </a:r>
            <a:endParaRPr lang="en-US" sz="1200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D19BE-4C25-0660-56A5-8D4CA857440F}"/>
              </a:ext>
            </a:extLst>
          </p:cNvPr>
          <p:cNvSpPr txBox="1"/>
          <p:nvPr/>
        </p:nvSpPr>
        <p:spPr>
          <a:xfrm>
            <a:off x="190893" y="10515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1144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797FB3-3085-E2AB-AB37-2472A79C1C53}"/>
              </a:ext>
            </a:extLst>
          </p:cNvPr>
          <p:cNvSpPr txBox="1"/>
          <p:nvPr/>
        </p:nvSpPr>
        <p:spPr>
          <a:xfrm>
            <a:off x="9868685" y="6488668"/>
            <a:ext cx="25065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https://www.o-ran.org/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569D99-0D70-974F-6C56-99DF6B29E2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855" t="9524" r="40023" b="19669"/>
          <a:stretch/>
        </p:blipFill>
        <p:spPr>
          <a:xfrm>
            <a:off x="1070061" y="1472968"/>
            <a:ext cx="3574502" cy="5114355"/>
          </a:xfrm>
          <a:prstGeom prst="rect">
            <a:avLst/>
          </a:prstGeom>
          <a:noFill/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9F4A41-A413-F8F2-A764-6C3E88A686D8}"/>
              </a:ext>
            </a:extLst>
          </p:cNvPr>
          <p:cNvSpPr txBox="1">
            <a:spLocks/>
          </p:cNvSpPr>
          <p:nvPr/>
        </p:nvSpPr>
        <p:spPr>
          <a:xfrm>
            <a:off x="6172200" y="1401277"/>
            <a:ext cx="5181600" cy="49753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Arial"/>
                <a:cs typeface="Arial"/>
              </a:rPr>
              <a:t>Radio Unit (O-RU)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latin typeface="Arial"/>
                <a:cs typeface="Arial"/>
              </a:rPr>
              <a:t>Distributed Unit (O-DU)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/>
                <a:cs typeface="Arial"/>
              </a:rPr>
              <a:t>Centralized Unit (O-CU)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3B58"/>
                </a:solidFill>
                <a:latin typeface="Arial"/>
                <a:cs typeface="Arial"/>
              </a:rPr>
              <a:t>(Near) Real-Time RIC</a:t>
            </a:r>
            <a:r>
              <a:rPr lang="en-US" dirty="0">
                <a:latin typeface="Arial"/>
                <a:cs typeface="Arial"/>
              </a:rPr>
              <a:t> (rtRIC)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03B58"/>
                </a:solidFill>
                <a:latin typeface="Arial"/>
                <a:cs typeface="Arial"/>
              </a:rPr>
              <a:t>This is where xApps live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3B58"/>
                </a:solidFill>
                <a:latin typeface="Arial"/>
                <a:cs typeface="Arial"/>
              </a:rPr>
              <a:t>Non-Real-Time RIC (ntRIC)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03B58"/>
                </a:solidFill>
                <a:latin typeface="Arial"/>
                <a:cs typeface="Arial"/>
              </a:rPr>
              <a:t>This is where rApps live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FB9E2D-3100-56D7-9EDD-556D6FF44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High-level Overview of O-RAN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8B7769-F756-3CB0-81A7-BDA0C1C8E7F8}"/>
              </a:ext>
            </a:extLst>
          </p:cNvPr>
          <p:cNvSpPr txBox="1"/>
          <p:nvPr/>
        </p:nvSpPr>
        <p:spPr>
          <a:xfrm>
            <a:off x="190893" y="10515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63844741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6B1E80-9882-BF83-E6BB-2C55315B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78" t="5309" r="22723" b="10286"/>
          <a:stretch/>
        </p:blipFill>
        <p:spPr>
          <a:xfrm>
            <a:off x="170933" y="605150"/>
            <a:ext cx="10583709" cy="60266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EB8894-7706-9D20-15F1-F186F362E2E2}"/>
              </a:ext>
            </a:extLst>
          </p:cNvPr>
          <p:cNvSpPr txBox="1"/>
          <p:nvPr/>
        </p:nvSpPr>
        <p:spPr>
          <a:xfrm>
            <a:off x="7021863" y="6211669"/>
            <a:ext cx="60973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Open RAN Series: Open RAN Intelligence (Part 3 of 3) (aspiretechnology.com)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BA7D28-0C6C-02E8-9889-733F7DE9C338}"/>
              </a:ext>
            </a:extLst>
          </p:cNvPr>
          <p:cNvSpPr txBox="1"/>
          <p:nvPr/>
        </p:nvSpPr>
        <p:spPr>
          <a:xfrm>
            <a:off x="190893" y="10515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29214234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EBEF782-DEFD-DFDB-CCF2-82F6AAC5D0C9}"/>
              </a:ext>
            </a:extLst>
          </p:cNvPr>
          <p:cNvSpPr txBox="1"/>
          <p:nvPr/>
        </p:nvSpPr>
        <p:spPr>
          <a:xfrm>
            <a:off x="7901783" y="6488668"/>
            <a:ext cx="4488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Use cases for Autonomous Networks (itu.int)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5C35B-8F26-76EF-0C68-E7B478062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49" y="806840"/>
            <a:ext cx="9210963" cy="8887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xApps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E222-3BAC-880D-4FDA-C098B0E8E6D5}"/>
              </a:ext>
            </a:extLst>
          </p:cNvPr>
          <p:cNvSpPr txBox="1">
            <a:spLocks/>
          </p:cNvSpPr>
          <p:nvPr/>
        </p:nvSpPr>
        <p:spPr>
          <a:xfrm>
            <a:off x="273133" y="1824095"/>
            <a:ext cx="11487066" cy="4932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endParaRPr lang="en-US" b="1"/>
          </a:p>
          <a:p>
            <a:pPr lvl="1">
              <a:buFont typeface="Arial"/>
              <a:buChar char="•"/>
            </a:pPr>
            <a:endParaRPr lang="en-US"/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172BEC-B83D-F64C-E939-1F0A6373A13B}"/>
              </a:ext>
            </a:extLst>
          </p:cNvPr>
          <p:cNvSpPr txBox="1">
            <a:spLocks/>
          </p:cNvSpPr>
          <p:nvPr/>
        </p:nvSpPr>
        <p:spPr>
          <a:xfrm>
            <a:off x="3500742" y="1171994"/>
            <a:ext cx="7988434" cy="533866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latin typeface="Arial"/>
                <a:cs typeface="Arial"/>
              </a:rPr>
              <a:t>xApps are intended to implement RAN functions: -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Dynamic optimization</a:t>
            </a:r>
            <a:endParaRPr lang="en-US" b="1" dirty="0">
              <a:solidFill>
                <a:srgbClr val="003B5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Closed-loop automation</a:t>
            </a:r>
            <a:endParaRPr lang="en-US" b="1" dirty="0">
              <a:solidFill>
                <a:srgbClr val="003B5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Service differentiation</a:t>
            </a:r>
            <a:endParaRPr lang="en-US" b="1" dirty="0">
              <a:solidFill>
                <a:srgbClr val="003B5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Load balancing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</a:rPr>
              <a:t>Traffic Steering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Mobility</a:t>
            </a:r>
            <a:endParaRPr lang="en-US" b="1" dirty="0">
              <a:solidFill>
                <a:srgbClr val="003B5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Energy efficiency</a:t>
            </a:r>
            <a:endParaRPr lang="en-US" b="1" dirty="0">
              <a:solidFill>
                <a:srgbClr val="003B5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rgbClr val="003B58"/>
                </a:solidFill>
                <a:latin typeface="Arial"/>
                <a:cs typeface="Arial"/>
              </a:rPr>
              <a:t>Coverage optimization</a:t>
            </a:r>
            <a:endParaRPr lang="en-US" b="1" dirty="0">
              <a:solidFill>
                <a:srgbClr val="003B58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003B58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2FF378-7392-F2FD-2C75-699DF0EE5A48}"/>
              </a:ext>
            </a:extLst>
          </p:cNvPr>
          <p:cNvGrpSpPr/>
          <p:nvPr/>
        </p:nvGrpSpPr>
        <p:grpSpPr>
          <a:xfrm>
            <a:off x="572391" y="2496639"/>
            <a:ext cx="1976845" cy="2433992"/>
            <a:chOff x="757646" y="3309257"/>
            <a:chExt cx="1167726" cy="130751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D5D25A2-FE87-8346-F64C-4EDE7331C33A}"/>
                </a:ext>
              </a:extLst>
            </p:cNvPr>
            <p:cNvGrpSpPr/>
            <p:nvPr/>
          </p:nvGrpSpPr>
          <p:grpSpPr>
            <a:xfrm>
              <a:off x="757646" y="3309257"/>
              <a:ext cx="1167726" cy="1158269"/>
              <a:chOff x="757646" y="3309257"/>
              <a:chExt cx="1167726" cy="1158269"/>
            </a:xfrm>
          </p:grpSpPr>
          <p:pic>
            <p:nvPicPr>
              <p:cNvPr id="10" name="Graphic 9" descr="Decision chart outline">
                <a:extLst>
                  <a:ext uri="{FF2B5EF4-FFF2-40B4-BE49-F238E27FC236}">
                    <a16:creationId xmlns:a16="http://schemas.microsoft.com/office/drawing/2014/main" id="{67AA1EF8-E4E7-2D4C-790E-C7E5005F11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5575" y="3317966"/>
                <a:ext cx="1159797" cy="1149560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23D349F-B4C5-B412-5DA5-70A8811C130B}"/>
                  </a:ext>
                </a:extLst>
              </p:cNvPr>
              <p:cNvSpPr/>
              <p:nvPr/>
            </p:nvSpPr>
            <p:spPr>
              <a:xfrm>
                <a:off x="757646" y="3309257"/>
                <a:ext cx="1158240" cy="1149532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C6C0CD-1337-AEFA-D197-A58CA663871E}"/>
                </a:ext>
              </a:extLst>
            </p:cNvPr>
            <p:cNvSpPr txBox="1"/>
            <p:nvPr/>
          </p:nvSpPr>
          <p:spPr>
            <a:xfrm>
              <a:off x="1006387" y="4476234"/>
              <a:ext cx="109121" cy="1405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GB" sz="1100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1C74A23-8FF0-2342-4F55-5E56647D0F11}"/>
              </a:ext>
            </a:extLst>
          </p:cNvPr>
          <p:cNvSpPr txBox="1"/>
          <p:nvPr/>
        </p:nvSpPr>
        <p:spPr>
          <a:xfrm>
            <a:off x="-30480" y="6532658"/>
            <a:ext cx="95707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https://www.itu.int/en/ITU-T/focusgroups/an/Documents/Use-case-AN.pdf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E0D622-AB86-5BCB-DBAE-26E876B305B4}"/>
              </a:ext>
            </a:extLst>
          </p:cNvPr>
          <p:cNvSpPr txBox="1"/>
          <p:nvPr/>
        </p:nvSpPr>
        <p:spPr>
          <a:xfrm>
            <a:off x="190893" y="10515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97095224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18CB6-977D-8137-BB8F-B3294A000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7AD8E-C132-75A5-8518-5CABC5A20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58" y="206426"/>
            <a:ext cx="11417192" cy="60729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77CE20-9A5E-B973-D61C-E75A9D6D8061}"/>
              </a:ext>
            </a:extLst>
          </p:cNvPr>
          <p:cNvSpPr txBox="1"/>
          <p:nvPr/>
        </p:nvSpPr>
        <p:spPr>
          <a:xfrm>
            <a:off x="9230592" y="6282242"/>
            <a:ext cx="2961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https://rimedolabs.com/</a:t>
            </a: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89AA9-5157-EAA1-7957-88EC6D16BB02}"/>
              </a:ext>
            </a:extLst>
          </p:cNvPr>
          <p:cNvSpPr txBox="1"/>
          <p:nvPr/>
        </p:nvSpPr>
        <p:spPr>
          <a:xfrm>
            <a:off x="5884147" y="203604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4595659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B50FB-06D3-7DE9-4133-79D2A48C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78A5-2EBD-0DAC-5D49-862F9135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5876" y="402690"/>
            <a:ext cx="7808842" cy="88908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3865"/>
                </a:solidFill>
                <a:latin typeface="Arial"/>
                <a:cs typeface="Arial"/>
              </a:rPr>
              <a:t>Towards Autonomous Open Radio Access Networks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9E2A2-B47A-AC5B-26A0-91A33C91119B}"/>
              </a:ext>
            </a:extLst>
          </p:cNvPr>
          <p:cNvSpPr txBox="1"/>
          <p:nvPr/>
        </p:nvSpPr>
        <p:spPr>
          <a:xfrm>
            <a:off x="6843631" y="6580909"/>
            <a:ext cx="5348369" cy="2770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 dirty="0">
                <a:ea typeface="+mn-lt"/>
                <a:cs typeface="+mn-lt"/>
              </a:rPr>
              <a:t>Adrian </a:t>
            </a:r>
            <a:r>
              <a:rPr lang="en-GB" sz="1200" dirty="0" err="1">
                <a:ea typeface="+mn-lt"/>
                <a:cs typeface="+mn-lt"/>
              </a:rPr>
              <a:t>Kliks</a:t>
            </a:r>
            <a:r>
              <a:rPr lang="en-GB" sz="1200" dirty="0">
                <a:ea typeface="+mn-lt"/>
                <a:cs typeface="+mn-lt"/>
              </a:rPr>
              <a:t>, Marcin </a:t>
            </a:r>
            <a:r>
              <a:rPr lang="en-GB" sz="1200" dirty="0" err="1">
                <a:ea typeface="+mn-lt"/>
                <a:cs typeface="+mn-lt"/>
              </a:rPr>
              <a:t>Dryjanski</a:t>
            </a:r>
            <a:r>
              <a:rPr lang="en-GB" sz="1200" dirty="0">
                <a:ea typeface="+mn-lt"/>
                <a:cs typeface="+mn-lt"/>
              </a:rPr>
              <a:t>, Vishnu Ram OV, Leon Wong, Paul Harvey.  May, 2023</a:t>
            </a:r>
            <a:endParaRPr lang="en-GB">
              <a:ea typeface="Calibri"/>
              <a:cs typeface="Calibri"/>
            </a:endParaRPr>
          </a:p>
        </p:txBody>
      </p:sp>
      <p:pic>
        <p:nvPicPr>
          <p:cNvPr id="6" name="Picture 5" descr="A diagram of software application&#10;&#10;Description automatically generated">
            <a:extLst>
              <a:ext uri="{FF2B5EF4-FFF2-40B4-BE49-F238E27FC236}">
                <a16:creationId xmlns:a16="http://schemas.microsoft.com/office/drawing/2014/main" id="{171A8E1F-F68B-9234-58CF-21F0E1057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015" y="1914062"/>
            <a:ext cx="9499970" cy="43794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1A4C7F-D307-E230-085A-5E66637393A4}"/>
              </a:ext>
            </a:extLst>
          </p:cNvPr>
          <p:cNvSpPr txBox="1"/>
          <p:nvPr/>
        </p:nvSpPr>
        <p:spPr>
          <a:xfrm>
            <a:off x="134332" y="23093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31240196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0DD30-32F2-B3AD-FA85-B00F399DD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B0362-F487-C8C9-6751-1230B58ACE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90"/>
          <a:stretch/>
        </p:blipFill>
        <p:spPr>
          <a:xfrm>
            <a:off x="391114" y="234050"/>
            <a:ext cx="11409771" cy="62087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959B4C-4CA1-4BE1-3B59-8414E4569C48}"/>
              </a:ext>
            </a:extLst>
          </p:cNvPr>
          <p:cNvSpPr txBox="1"/>
          <p:nvPr/>
        </p:nvSpPr>
        <p:spPr>
          <a:xfrm>
            <a:off x="6957127" y="6377975"/>
            <a:ext cx="4938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https://www.itu.int/rec/T-REC-Y.3061-202312-I</a:t>
            </a:r>
            <a:r>
              <a:rPr lang="en-US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678B46-C337-3559-0A1D-7DD3D47F0AF5}"/>
              </a:ext>
            </a:extLst>
          </p:cNvPr>
          <p:cNvSpPr txBox="1"/>
          <p:nvPr/>
        </p:nvSpPr>
        <p:spPr>
          <a:xfrm>
            <a:off x="1571" y="122798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78832251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0DBB9-3FEC-71E2-20D3-17DF00D77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D39B-CD02-44D7-14E3-5F283A127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9904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/>
              <a:t>AI Bharat 5G/6G Sandbox – Build Your Own xApp for Autonomous 5G/6G - Goals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CE7BB2-A848-A21E-45BE-3F86D698B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0404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How to create an xApp for a specific 5G/6G use case that:</a:t>
            </a:r>
          </a:p>
          <a:p>
            <a:pPr lvl="1"/>
            <a:r>
              <a:rPr lang="en-GB" dirty="0"/>
              <a:t>Can interact with the ITU Y.3061 architecture framework</a:t>
            </a:r>
          </a:p>
          <a:p>
            <a:pPr lvl="1"/>
            <a:r>
              <a:rPr lang="en-GB" dirty="0"/>
              <a:t>Is modular and configurable at runtime</a:t>
            </a:r>
          </a:p>
          <a:p>
            <a:pPr lvl="1"/>
            <a:r>
              <a:rPr lang="en-GB" dirty="0"/>
              <a:t>Can be validated on the AI Bharat 5G/6G Sandbox via the ITU Y.3061 architecture framework</a:t>
            </a:r>
          </a:p>
          <a:p>
            <a:pPr lvl="1"/>
            <a:endParaRPr lang="en-GB" dirty="0"/>
          </a:p>
          <a:p>
            <a:r>
              <a:rPr lang="en-GB" dirty="0"/>
              <a:t>What are options in the composition of the xApp</a:t>
            </a:r>
          </a:p>
          <a:p>
            <a:pPr lvl="1"/>
            <a:r>
              <a:rPr lang="en-GB" dirty="0"/>
              <a:t>Different optimisation strategies, data fusion approaches, execution actions</a:t>
            </a:r>
          </a:p>
          <a:p>
            <a:endParaRPr lang="en-GB" dirty="0"/>
          </a:p>
          <a:p>
            <a:r>
              <a:rPr lang="en-GB" dirty="0"/>
              <a:t>What does the intent for an xApp look like?</a:t>
            </a:r>
          </a:p>
          <a:p>
            <a:r>
              <a:rPr lang="en-GB" dirty="0"/>
              <a:t>How to define ‘good’ for an xApp and Use Case?</a:t>
            </a:r>
          </a:p>
          <a:p>
            <a:pPr lvl="1"/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51BF32-F032-38AA-D681-EF41EC8476B1}"/>
              </a:ext>
            </a:extLst>
          </p:cNvPr>
          <p:cNvSpPr txBox="1"/>
          <p:nvPr/>
        </p:nvSpPr>
        <p:spPr>
          <a:xfrm>
            <a:off x="190893" y="105151"/>
            <a:ext cx="60944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Statement-2: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34849577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DCFC8C5-AAE9-3B9C-CA7C-215A79D576B9}"/>
              </a:ext>
            </a:extLst>
          </p:cNvPr>
          <p:cNvSpPr/>
          <p:nvPr/>
        </p:nvSpPr>
        <p:spPr>
          <a:xfrm>
            <a:off x="6918095" y="4551386"/>
            <a:ext cx="3108960" cy="1005840"/>
          </a:xfrm>
          <a:custGeom>
            <a:avLst/>
            <a:gdLst>
              <a:gd name="connsiteX0" fmla="*/ 0 w 3073139"/>
              <a:gd name="connsiteY0" fmla="*/ 0 h 923963"/>
              <a:gd name="connsiteX1" fmla="*/ 688157 w 3073139"/>
              <a:gd name="connsiteY1" fmla="*/ 772998 h 923963"/>
              <a:gd name="connsiteX2" fmla="*/ 2215299 w 3073139"/>
              <a:gd name="connsiteY2" fmla="*/ 857839 h 923963"/>
              <a:gd name="connsiteX3" fmla="*/ 3073139 w 3073139"/>
              <a:gd name="connsiteY3" fmla="*/ 18853 h 92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3139" h="923963">
                <a:moveTo>
                  <a:pt x="0" y="0"/>
                </a:moveTo>
                <a:cubicBezTo>
                  <a:pt x="159470" y="315012"/>
                  <a:pt x="318941" y="630025"/>
                  <a:pt x="688157" y="772998"/>
                </a:cubicBezTo>
                <a:cubicBezTo>
                  <a:pt x="1057374" y="915971"/>
                  <a:pt x="1817802" y="983530"/>
                  <a:pt x="2215299" y="857839"/>
                </a:cubicBezTo>
                <a:cubicBezTo>
                  <a:pt x="2612796" y="732148"/>
                  <a:pt x="2933308" y="29851"/>
                  <a:pt x="3073139" y="18853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lg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223BBD-6BF8-A347-1E2D-53FDD75A9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003" y="715964"/>
            <a:ext cx="8684249" cy="100584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Book Antiqua" panose="02040602050305030304" pitchFamily="18" charset="0"/>
              </a:rPr>
              <a:t>Refer to mentoring session-2: Flowchart for submission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0AF1FD-A483-3777-CEEE-F85A03C3E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53" y="0"/>
            <a:ext cx="2857500" cy="98107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2889522-FB63-BCE7-14C6-B49110873AF2}"/>
              </a:ext>
            </a:extLst>
          </p:cNvPr>
          <p:cNvSpPr/>
          <p:nvPr/>
        </p:nvSpPr>
        <p:spPr>
          <a:xfrm>
            <a:off x="555003" y="2995963"/>
            <a:ext cx="1234911" cy="312969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choose </a:t>
            </a:r>
          </a:p>
          <a:p>
            <a:pPr algn="ctr"/>
            <a:r>
              <a:rPr lang="en-US" sz="2400" dirty="0">
                <a:latin typeface="Book Antiqua" panose="02040602050305030304" pitchFamily="18" charset="0"/>
              </a:rPr>
              <a:t>use case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1991ED1-077C-BFD0-9765-6DAE72314672}"/>
              </a:ext>
            </a:extLst>
          </p:cNvPr>
          <p:cNvSpPr/>
          <p:nvPr/>
        </p:nvSpPr>
        <p:spPr>
          <a:xfrm>
            <a:off x="2879889" y="2995962"/>
            <a:ext cx="1459583" cy="312969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Design Pipeline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8FEC82-6D33-F625-BB49-3F470ED78D9E}"/>
              </a:ext>
            </a:extLst>
          </p:cNvPr>
          <p:cNvSpPr/>
          <p:nvPr/>
        </p:nvSpPr>
        <p:spPr>
          <a:xfrm>
            <a:off x="5431803" y="2995963"/>
            <a:ext cx="1459583" cy="312969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Design</a:t>
            </a:r>
          </a:p>
          <a:p>
            <a:pPr algn="ctr"/>
            <a:r>
              <a:rPr lang="en-US" sz="2400" dirty="0">
                <a:latin typeface="Book Antiqua" panose="02040602050305030304" pitchFamily="18" charset="0"/>
              </a:rPr>
              <a:t>xApp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0E74D75-13B7-9F8E-D7F8-3546CE001396}"/>
              </a:ext>
            </a:extLst>
          </p:cNvPr>
          <p:cNvSpPr/>
          <p:nvPr/>
        </p:nvSpPr>
        <p:spPr>
          <a:xfrm>
            <a:off x="7740784" y="4728923"/>
            <a:ext cx="1459583" cy="139673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highlight>
                <a:srgbClr val="FFFF00"/>
              </a:highlight>
              <a:latin typeface="Book Antiqua" panose="02040602050305030304" pitchFamily="18" charset="0"/>
            </a:endParaRPr>
          </a:p>
          <a:p>
            <a:pPr algn="ctr"/>
            <a:r>
              <a:rPr lang="en-US" sz="1400" dirty="0">
                <a:highlight>
                  <a:srgbClr val="FFFF00"/>
                </a:highlight>
                <a:latin typeface="Book Antiqua" panose="02040602050305030304" pitchFamily="18" charset="0"/>
              </a:rPr>
              <a:t>Optional - Test the xApp in own Sandbox setup</a:t>
            </a:r>
          </a:p>
          <a:p>
            <a:pPr algn="ctr"/>
            <a:endParaRPr lang="en-US" sz="1400" dirty="0">
              <a:highlight>
                <a:srgbClr val="FFFF00"/>
              </a:highlight>
              <a:latin typeface="Book Antiqua" panose="0204060205030503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BF867FE-FDCD-4072-1FD6-9E7B9D45F82C}"/>
              </a:ext>
            </a:extLst>
          </p:cNvPr>
          <p:cNvSpPr/>
          <p:nvPr/>
        </p:nvSpPr>
        <p:spPr>
          <a:xfrm>
            <a:off x="10013230" y="2995962"/>
            <a:ext cx="1459583" cy="312969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1800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+mn-ea"/>
                <a:cs typeface="+mn-cs"/>
              </a:rPr>
              <a:t>Submit app.py file along with config file and E2 messages</a:t>
            </a:r>
            <a:endParaRPr lang="en-US" sz="1800" dirty="0">
              <a:effectLst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4875043-0548-2D49-22CF-A6974C0CA9A4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1789914" y="4560811"/>
            <a:ext cx="1089975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E1B4F-550B-C966-F445-9996992EC0C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4339472" y="4560811"/>
            <a:ext cx="1092331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A9A501-D84E-0F38-F403-A2754A2901A4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6891386" y="4560812"/>
            <a:ext cx="31218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93BE1AB-46E5-B1B5-B786-FFC67C25B9C8}"/>
              </a:ext>
            </a:extLst>
          </p:cNvPr>
          <p:cNvSpPr txBox="1"/>
          <p:nvPr/>
        </p:nvSpPr>
        <p:spPr>
          <a:xfrm>
            <a:off x="719187" y="3059668"/>
            <a:ext cx="928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Book Antiqua" panose="02040602050305030304" pitchFamily="18" charset="0"/>
              </a:rPr>
              <a:t>Step-1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91963F-AC99-0849-0B1F-6796C3DCF474}"/>
              </a:ext>
            </a:extLst>
          </p:cNvPr>
          <p:cNvSpPr txBox="1"/>
          <p:nvPr/>
        </p:nvSpPr>
        <p:spPr>
          <a:xfrm>
            <a:off x="3146401" y="3059668"/>
            <a:ext cx="928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Book Antiqua" panose="02040602050305030304" pitchFamily="18" charset="0"/>
              </a:rPr>
              <a:t>Step-2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574D-381B-6B8F-B0A2-9E4BD9629D50}"/>
              </a:ext>
            </a:extLst>
          </p:cNvPr>
          <p:cNvSpPr txBox="1"/>
          <p:nvPr/>
        </p:nvSpPr>
        <p:spPr>
          <a:xfrm>
            <a:off x="5697137" y="3059668"/>
            <a:ext cx="928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Book Antiqua" panose="02040602050305030304" pitchFamily="18" charset="0"/>
              </a:rPr>
              <a:t>Step-3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3087E-0FB1-A3D0-8EF0-52ECBE1D8669}"/>
              </a:ext>
            </a:extLst>
          </p:cNvPr>
          <p:cNvSpPr txBox="1"/>
          <p:nvPr/>
        </p:nvSpPr>
        <p:spPr>
          <a:xfrm>
            <a:off x="10278564" y="3059668"/>
            <a:ext cx="928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Book Antiqua" panose="02040602050305030304" pitchFamily="18" charset="0"/>
              </a:rPr>
              <a:t>Step-4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96201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7B901F-AD19-1714-BECF-D156CA4B16CF}"/>
              </a:ext>
            </a:extLst>
          </p:cNvPr>
          <p:cNvSpPr txBox="1"/>
          <p:nvPr/>
        </p:nvSpPr>
        <p:spPr>
          <a:xfrm>
            <a:off x="288230" y="829339"/>
            <a:ext cx="76302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Baskerville Old Face"/>
                <a:ea typeface="Noto Sans CJK SC"/>
                <a:cs typeface="+mn-cs"/>
              </a:rPr>
              <a:t>Outreach Workshop on 26th Sept’2024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highlight>
                  <a:srgbClr val="FFFF00"/>
                </a:highlight>
                <a:uLnTx/>
                <a:uFillTx/>
                <a:latin typeface="Baskerville Old Face"/>
                <a:ea typeface="Noto Sans CJK SC"/>
                <a:cs typeface="+mn-cs"/>
              </a:rPr>
              <a:t>26 Sep 2024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Baskerville Old Face"/>
                <a:ea typeface="Noto Sans CJK SC"/>
                <a:cs typeface="+mn-cs"/>
              </a:rPr>
              <a:t>Agenda: </a:t>
            </a:r>
          </a:p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100" spc="-1" dirty="0">
              <a:latin typeface="Baskerville Old Face"/>
              <a:ea typeface="Noto Sans CJK SC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Overview of Problem Statements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Rules and Regulations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Phase wise tasks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Timeline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Evaluation criteria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Sample submission docs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spc="-1" dirty="0">
                <a:latin typeface="Baskerville Old Face"/>
                <a:ea typeface="Noto Sans CJK SC"/>
              </a:rPr>
              <a:t>An example problem</a:t>
            </a:r>
            <a:endParaRPr kumimoji="0" lang="en-US" sz="3200" b="0" i="0" u="none" strike="noStrike" kern="1200" cap="none" spc="-1" normalizeH="0" baseline="0" noProof="0" dirty="0">
              <a:ln>
                <a:noFill/>
              </a:ln>
              <a:effectLst/>
              <a:uLnTx/>
              <a:uFillTx/>
              <a:latin typeface="Baskerville Old Face"/>
              <a:ea typeface="Noto Sans CJK SC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659772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>
            <a:extLst>
              <a:ext uri="{FF2B5EF4-FFF2-40B4-BE49-F238E27FC236}">
                <a16:creationId xmlns:a16="http://schemas.microsoft.com/office/drawing/2014/main" id="{96DAFC37-A808-4CDB-F6BD-DEBF8DA06BDD}"/>
              </a:ext>
            </a:extLst>
          </p:cNvPr>
          <p:cNvSpPr txBox="1">
            <a:spLocks/>
          </p:cNvSpPr>
          <p:nvPr/>
        </p:nvSpPr>
        <p:spPr>
          <a:xfrm>
            <a:off x="217714" y="598042"/>
            <a:ext cx="12192000" cy="640491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-1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Baskerville Old Face"/>
                <a:ea typeface="Noto Sans CJK SC"/>
                <a:cs typeface="+mn-cs"/>
              </a:rPr>
              <a:t>Design submission details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D46DF7-E48B-9592-0999-ABFC5D2D99EB}"/>
              </a:ext>
            </a:extLst>
          </p:cNvPr>
          <p:cNvSpPr txBox="1"/>
          <p:nvPr/>
        </p:nvSpPr>
        <p:spPr>
          <a:xfrm>
            <a:off x="504337" y="1854194"/>
            <a:ext cx="588194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Document header: Author details, affiliation and contacts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Clause-1: use case introduction</a:t>
            </a:r>
          </a:p>
          <a:p>
            <a:pPr algn="just"/>
            <a:r>
              <a:rPr lang="en-US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Clause-2: use case requirements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Clause-3: PS1: pipeline design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Clause-4: PS2: xApp design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Clause-5: Relation to Standards.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Clause-6: Code submission details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Clause-7: Self-Testing results 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A36632-618C-5A16-A5E8-50D0E8CAE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53" y="0"/>
            <a:ext cx="2857500" cy="981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BBF8B1-3A28-95B2-CABF-9BF2D3BE7178}"/>
              </a:ext>
            </a:extLst>
          </p:cNvPr>
          <p:cNvSpPr txBox="1"/>
          <p:nvPr/>
        </p:nvSpPr>
        <p:spPr>
          <a:xfrm>
            <a:off x="504337" y="5055178"/>
            <a:ext cx="60340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highlight>
                  <a:srgbClr val="FFFF00"/>
                </a:highlight>
              </a:rPr>
              <a:t>sample document from github will be shown</a:t>
            </a:r>
          </a:p>
          <a:p>
            <a:pPr algn="just"/>
            <a:r>
              <a:rPr lang="en-US" dirty="0">
                <a:hlinkClick r:id="rId4"/>
              </a:rPr>
              <a:t>CrashingGuru/ITU_WTSA_HACKATHON: This repo contains the supporting materials for ITU WTSA Hackathon planned on 07 and 08 Oct 2024 in New Delhi. (github.com)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7977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rd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BE8D2-5200-7A73-E7B5-CB290FAB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Code submission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C7BCF-DD87-6ED4-5ED6-F6CD22AF9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commit app.py or other files to your GitHub repo.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refer to mentoring session 2 for creating repo.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link to mentoring session-2: </a:t>
            </a:r>
            <a:r>
              <a:rPr lang="en-US" sz="2400" b="1" i="1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3"/>
              </a:rPr>
              <a:t>ITU WTSA-24 AI Bharat 5G/6G Sandbox Hackathon Mentoring Session #2 – Zoom</a:t>
            </a:r>
            <a:endParaRPr lang="en-US" sz="2400" b="1" i="1" u="sng" strike="noStrike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GitHub repo link here: </a:t>
            </a:r>
            <a:r>
              <a:rPr lang="en-US" sz="2400" b="1" i="1" u="sng" strike="noStrike" dirty="0">
                <a:solidFill>
                  <a:srgbClr val="1967D2"/>
                </a:solidFill>
                <a:effectLst/>
                <a:latin typeface="Times New Roman" panose="02020603050405020304" pitchFamily="18" charset="0"/>
                <a:hlinkClick r:id="rId4"/>
              </a:rPr>
              <a:t>https://github.com/CrashingGuru/ITU_WTSA_HACKATHON/tree/main/Example-4/Doc</a:t>
            </a:r>
            <a:endParaRPr lang="en-US" sz="4000" b="1" i="1" dirty="0"/>
          </a:p>
        </p:txBody>
      </p:sp>
    </p:spTree>
    <p:extLst>
      <p:ext uri="{BB962C8B-B14F-4D97-AF65-F5344CB8AC3E}">
        <p14:creationId xmlns:p14="http://schemas.microsoft.com/office/powerpoint/2010/main" val="160025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7D8C-0725-3A09-3B23-AA5C29A7F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Examples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E2682-D90F-6316-A333-CF011A70F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493000" cy="4351338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Let us see one of the example document from the following: </a:t>
            </a:r>
            <a:r>
              <a:rPr lang="en-US" sz="2800" dirty="0">
                <a:hlinkClick r:id="rId2"/>
              </a:rPr>
              <a:t>https://github.com/CrashingGuru/ITU_WTSA_HACKATHON</a:t>
            </a:r>
            <a:r>
              <a:rPr lang="en-US" sz="2800" dirty="0"/>
              <a:t> </a:t>
            </a:r>
          </a:p>
          <a:p>
            <a:b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 midnight Robbery”</a:t>
            </a:r>
          </a:p>
          <a:p>
            <a:r>
              <a:rPr lang="en-US" sz="2800" dirty="0">
                <a:hlinkClick r:id="rId3"/>
              </a:rPr>
              <a:t>ITU_WTSA_HACKATHON/Example-4/Doc/Sample -4.docx at main · </a:t>
            </a:r>
            <a:r>
              <a:rPr lang="en-US" sz="2800" dirty="0" err="1">
                <a:hlinkClick r:id="rId3"/>
              </a:rPr>
              <a:t>CrashingGuru</a:t>
            </a:r>
            <a:r>
              <a:rPr lang="en-US" sz="2800" dirty="0">
                <a:hlinkClick r:id="rId3"/>
              </a:rPr>
              <a:t>/ITU_WTSA_HACKATHON (github.com)</a:t>
            </a:r>
            <a:endParaRPr lang="en-US" sz="28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22BAC-6D35-118E-6642-1E4BC528FBC2}"/>
              </a:ext>
            </a:extLst>
          </p:cNvPr>
          <p:cNvSpPr txBox="1"/>
          <p:nvPr/>
        </p:nvSpPr>
        <p:spPr>
          <a:xfrm>
            <a:off x="6096000" y="5809182"/>
            <a:ext cx="570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doc from the github covers</a:t>
            </a:r>
          </a:p>
          <a:p>
            <a:r>
              <a:rPr lang="en-US" dirty="0"/>
              <a:t>Slides 6,7,8,9,10,12, 14 from the 28 Sep mentoring session.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60971D-C183-0CB6-2044-E7F730170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154" y="2196679"/>
            <a:ext cx="3087007" cy="30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81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C958D-3B5A-EB4F-3471-9C9B98A3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Open Data Repository</a:t>
            </a:r>
            <a:br>
              <a:rPr lang="en-US" b="1" dirty="0"/>
            </a:br>
            <a:r>
              <a:rPr lang="en-US" dirty="0">
                <a:hlinkClick r:id="rId3"/>
              </a:rPr>
              <a:t>AI for Good-Innovate for Impact (itu.int)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31EFE-0155-C254-CE91-27CF19B32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734"/>
            <a:ext cx="10515600" cy="4351338"/>
          </a:xfrm>
        </p:spPr>
        <p:txBody>
          <a:bodyPr/>
          <a:lstStyle/>
          <a:p>
            <a:r>
              <a:rPr lang="en-US" sz="2400" dirty="0"/>
              <a:t>Usecase-3: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https://hungary-simtool.herokuapp.com/SimulationDashBoard/downloads</a:t>
            </a:r>
            <a:endParaRPr lang="en-US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u="sng" dirty="0">
                <a:latin typeface="Arial" panose="020B0604020202020204" pitchFamily="34" charset="0"/>
              </a:rPr>
              <a:t>Description:</a:t>
            </a:r>
            <a:r>
              <a:rPr lang="en-US" sz="1800" dirty="0">
                <a:latin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</a:rPr>
              <a:t>This is a data analytics platform providing downloadable datasets and insights on various economic and social indicators for Hungary. The tool offers comprehensive data downloads for research, policy-making, and strategic planning purposes.</a:t>
            </a:r>
          </a:p>
          <a:p>
            <a:pPr marL="0" indent="0">
              <a:buNone/>
            </a:pPr>
            <a:endParaRPr lang="en-US" sz="1800" i="1" dirty="0"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Usecase-5: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5"/>
              </a:rPr>
              <a:t>https://agmarknet.gov.in/PriceAndArrivals/CommodityDailyStateWise.aspx</a:t>
            </a:r>
            <a:endParaRPr lang="en-US" sz="1600" b="0" dirty="0">
              <a:effectLst/>
            </a:endParaRPr>
          </a:p>
          <a:p>
            <a:pPr marL="0" indent="0">
              <a:buNone/>
            </a:pP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Description: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The Agmarknet portal provides daily commodity price and arrival information for various agricultural products across different states in India.</a:t>
            </a:r>
          </a:p>
          <a:p>
            <a:pPr marL="0" indent="0">
              <a:buNone/>
            </a:pPr>
            <a:endParaRPr lang="en-US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Usecase-18: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https://www.mapbox.com/access/traffic-sample-data</a:t>
            </a:r>
            <a:endParaRPr lang="en-US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Mapbox Traffic Sample Data provides a comprehensive dataset of real-time and historical traffic information, enabling developers to build and test traffic-aware applications. This sample data includes GPS trajectories, traffic incidents, and congestion metrics for various locations worldwide.</a:t>
            </a:r>
          </a:p>
        </p:txBody>
      </p:sp>
    </p:spTree>
    <p:extLst>
      <p:ext uri="{BB962C8B-B14F-4D97-AF65-F5344CB8AC3E}">
        <p14:creationId xmlns:p14="http://schemas.microsoft.com/office/powerpoint/2010/main" val="20900475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948B-36D5-B183-5856-C451D5C56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Open Data Repository</a:t>
            </a:r>
            <a:br>
              <a:rPr lang="en-US" b="1" dirty="0"/>
            </a:br>
            <a:r>
              <a:rPr lang="en-US" dirty="0">
                <a:hlinkClick r:id="rId2"/>
              </a:rPr>
              <a:t>AI for Good-Innovate for Impact (itu.int)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7BB19-F37B-7C06-5C8F-FC7BA397D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case-22: </a:t>
            </a:r>
            <a:r>
              <a:rPr lang="en-US" sz="1800" u="sng" dirty="0">
                <a:solidFill>
                  <a:srgbClr val="1155CC"/>
                </a:solidFill>
                <a:latin typeface="Arial" panose="020B0604020202020204" pitchFamily="34" charset="0"/>
              </a:rPr>
              <a:t>https://drive.google.com/drive/folders/1HPcJzwKi76WwCFYj7dHUgVA31dAyFyTF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This data is stored in a google drive. This data sets contains information about AI-Rapid TB Diagnosis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Usecase-33: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https://revistas.uniandes.edu.co/index.php/nys/article/view/1151/8626</a:t>
            </a:r>
            <a:endParaRPr lang="en-US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Description: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data set is from Naturaleza y Sociedad. The Satellite detection data can be analyzed from the above reference.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Usecase-39: </a:t>
            </a:r>
            <a:r>
              <a:rPr lang="en-US" sz="1800" u="sng" dirty="0">
                <a:solidFill>
                  <a:srgbClr val="1155CC"/>
                </a:solidFill>
                <a:latin typeface="Arial" panose="020B0604020202020204" pitchFamily="34" charset="0"/>
                <a:hlinkClick r:id="rId4"/>
              </a:rPr>
              <a:t>https://www.openstreetmap.org/#map=4/21.84/82.79</a:t>
            </a:r>
            <a:endParaRPr lang="en-US" sz="1800" u="sng" dirty="0">
              <a:solidFill>
                <a:srgbClr val="1155CC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800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above data is from the Open Street Map. You can able to access Public GPS Traces, User Diaries, geographic information data.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800" i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Usecase-52: </a:t>
            </a:r>
            <a:r>
              <a:rPr lang="en-US" sz="1800" u="sng" dirty="0">
                <a:solidFill>
                  <a:srgbClr val="1155CC"/>
                </a:solidFill>
                <a:latin typeface="Arial" panose="020B0604020202020204" pitchFamily="34" charset="0"/>
              </a:rPr>
              <a:t>https://public.roboflow.com/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You</a:t>
            </a:r>
            <a:r>
              <a:rPr lang="en-US" sz="1800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access and view all the Computer Vision Related datasets here.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800" i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486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B0C1-46F5-1BFD-A0BD-9E1D6F377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Open Data Repository</a:t>
            </a:r>
            <a:br>
              <a:rPr lang="en-US" b="1" dirty="0"/>
            </a:br>
            <a:r>
              <a:rPr lang="en-US" dirty="0">
                <a:hlinkClick r:id="rId2"/>
              </a:rPr>
              <a:t>AI for Good-Innovate for Impact (itu.int)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59AE8-54B0-7A56-9508-9589C09FE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735"/>
            <a:ext cx="10515600" cy="4351338"/>
          </a:xfrm>
        </p:spPr>
        <p:txBody>
          <a:bodyPr>
            <a:normAutofit lnSpcReduction="1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case-53: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srgbClr val="1155C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https://laion.ai/blog/laion-5b/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LAION-5B is a large-scale dataset of 5 billion image-text pairs, designed for training and evaluating AI models, particularly text-to-image and image-to-text models. This dataset contains a vast collection of images paired with descriptive text captions, enabling research and development in computer vision, natural language processing, and multimodal learning.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srgbClr val="1155C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hlinkClick r:id="rId3"/>
              </a:rPr>
              <a:t>https://github.com/ksOAn6g5/TaiSu</a:t>
            </a:r>
            <a:endParaRPr kumimoji="0" lang="en-US" sz="1800" b="0" i="0" u="sng" strike="noStrike" kern="1200" cap="none" spc="0" normalizeH="0" baseline="0" noProof="0" dirty="0">
              <a:ln>
                <a:noFill/>
              </a:ln>
              <a:solidFill>
                <a:srgbClr val="1155C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kumimoji="0" lang="en-US" sz="12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This GitHub repository provides the model's code, documentation, and pre-trained weights for researchers and developers. You can also find the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Paper link here: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pdf (openreview.net)</a:t>
            </a:r>
            <a:endParaRPr lang="en-US" sz="1800" u="sng" dirty="0">
              <a:solidFill>
                <a:srgbClr val="1155CC"/>
              </a:solidFill>
              <a:latin typeface="Arial" panose="020B0604020202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u="sng" dirty="0">
              <a:solidFill>
                <a:srgbClr val="1155CC"/>
              </a:solidFill>
              <a:latin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5"/>
              </a:rPr>
              <a:t>https://wukong-dataset.github.io/wukong-dataset/index.html </a:t>
            </a:r>
            <a:endParaRPr lang="en-US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Description: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The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Wukong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Dataset is a large-scale, multilingual, and multimodal dataset for evaluating and training AI models, focusing on cross-cultural and cross-lingual understanding. This dataset comprises text, images, and audio data from various sources, covering diverse topics and languages.</a:t>
            </a:r>
          </a:p>
        </p:txBody>
      </p:sp>
    </p:spTree>
    <p:extLst>
      <p:ext uri="{BB962C8B-B14F-4D97-AF65-F5344CB8AC3E}">
        <p14:creationId xmlns:p14="http://schemas.microsoft.com/office/powerpoint/2010/main" val="2476750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7452F-A2D4-D1C4-F804-D89E5EF10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58D100-6E15-4858-9266-67948704DF7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7C74E2A0-98FD-51C7-2990-DCC521707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272" y="238228"/>
            <a:ext cx="9527455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Selected Participants will get access to Free GPUs.</a:t>
            </a:r>
            <a:endParaRPr lang="en-US" sz="3600" dirty="0"/>
          </a:p>
        </p:txBody>
      </p:sp>
      <p:pic>
        <p:nvPicPr>
          <p:cNvPr id="12" name="Graphic 11" descr="Programmer male with solid fill">
            <a:extLst>
              <a:ext uri="{FF2B5EF4-FFF2-40B4-BE49-F238E27FC236}">
                <a16:creationId xmlns:a16="http://schemas.microsoft.com/office/drawing/2014/main" id="{8023FAB5-BE99-75FD-CD2E-F7B11DB9A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12501" y="5384412"/>
            <a:ext cx="914400" cy="914400"/>
          </a:xfrm>
          <a:prstGeom prst="rect">
            <a:avLst/>
          </a:prstGeom>
        </p:spPr>
      </p:pic>
      <p:pic>
        <p:nvPicPr>
          <p:cNvPr id="13" name="Graphic 12" descr="Programmer female with solid fill">
            <a:extLst>
              <a:ext uri="{FF2B5EF4-FFF2-40B4-BE49-F238E27FC236}">
                <a16:creationId xmlns:a16="http://schemas.microsoft.com/office/drawing/2014/main" id="{75B186F3-975E-19D6-77FE-FA58EED082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42674" y="5258064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Laptop Computer">
                <a:extLst>
                  <a:ext uri="{FF2B5EF4-FFF2-40B4-BE49-F238E27FC236}">
                    <a16:creationId xmlns:a16="http://schemas.microsoft.com/office/drawing/2014/main" id="{0010B4C8-4C3A-6F77-EAA6-691213784A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914483" y="4554017"/>
              <a:ext cx="1805924" cy="166078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805924" cy="1660785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731596" ay="3145058" az="583032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0686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Laptop Computer">
                <a:extLst>
                  <a:ext uri="{FF2B5EF4-FFF2-40B4-BE49-F238E27FC236}">
                    <a16:creationId xmlns:a16="http://schemas.microsoft.com/office/drawing/2014/main" id="{0010B4C8-4C3A-6F77-EAA6-691213784A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4483" y="4554017"/>
                <a:ext cx="1805924" cy="1660785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8EDFE2FC-8FCB-5899-AB2E-6AB1FDCFA292}"/>
              </a:ext>
            </a:extLst>
          </p:cNvPr>
          <p:cNvGrpSpPr/>
          <p:nvPr/>
        </p:nvGrpSpPr>
        <p:grpSpPr>
          <a:xfrm>
            <a:off x="8253026" y="4450641"/>
            <a:ext cx="2169516" cy="2370206"/>
            <a:chOff x="5858775" y="4297516"/>
            <a:chExt cx="2169516" cy="237020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DF4DB24-CEA5-70AE-B80E-CBE42057F9D7}"/>
                </a:ext>
              </a:extLst>
            </p:cNvPr>
            <p:cNvGrpSpPr/>
            <p:nvPr/>
          </p:nvGrpSpPr>
          <p:grpSpPr>
            <a:xfrm>
              <a:off x="5858775" y="4400892"/>
              <a:ext cx="2169516" cy="2266830"/>
              <a:chOff x="5858775" y="4400892"/>
              <a:chExt cx="2169516" cy="2266830"/>
            </a:xfrm>
          </p:grpSpPr>
          <p:pic>
            <p:nvPicPr>
              <p:cNvPr id="18" name="Picture 2" descr="Server (computing) - Wikipedia">
                <a:extLst>
                  <a:ext uri="{FF2B5EF4-FFF2-40B4-BE49-F238E27FC236}">
                    <a16:creationId xmlns:a16="http://schemas.microsoft.com/office/drawing/2014/main" id="{EA3A743B-0CDC-7B0E-338D-3E77D71FC7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13" t="25652" r="22993"/>
              <a:stretch/>
            </p:blipFill>
            <p:spPr bwMode="auto">
              <a:xfrm>
                <a:off x="5858775" y="4400892"/>
                <a:ext cx="2169516" cy="22668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Rectangle: Rounded Corners 12">
                <a:extLst>
                  <a:ext uri="{FF2B5EF4-FFF2-40B4-BE49-F238E27FC236}">
                    <a16:creationId xmlns:a16="http://schemas.microsoft.com/office/drawing/2014/main" id="{AD5D505C-514E-B825-A9C9-8E27ED649A00}"/>
                  </a:ext>
                </a:extLst>
              </p:cNvPr>
              <p:cNvSpPr/>
              <p:nvPr/>
            </p:nvSpPr>
            <p:spPr>
              <a:xfrm rot="2185461">
                <a:off x="6096000" y="5631834"/>
                <a:ext cx="230372" cy="87485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C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7" name="Rectangle: Rounded Corners 15">
              <a:extLst>
                <a:ext uri="{FF2B5EF4-FFF2-40B4-BE49-F238E27FC236}">
                  <a16:creationId xmlns:a16="http://schemas.microsoft.com/office/drawing/2014/main" id="{39ADB26B-864C-79AA-871F-55E0E9741BDE}"/>
                </a:ext>
              </a:extLst>
            </p:cNvPr>
            <p:cNvSpPr/>
            <p:nvPr/>
          </p:nvSpPr>
          <p:spPr>
            <a:xfrm rot="2884419">
              <a:off x="5975483" y="4424344"/>
              <a:ext cx="458284" cy="2046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H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887F86B-FABC-98A8-F6AA-F888D9E028D2}"/>
              </a:ext>
            </a:extLst>
          </p:cNvPr>
          <p:cNvCxnSpPr>
            <a:cxnSpLocks/>
          </p:cNvCxnSpPr>
          <p:nvPr/>
        </p:nvCxnSpPr>
        <p:spPr>
          <a:xfrm>
            <a:off x="7126049" y="5376574"/>
            <a:ext cx="11269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6346BB-14F1-53D2-3432-114C81FBC989}"/>
              </a:ext>
            </a:extLst>
          </p:cNvPr>
          <p:cNvSpPr txBox="1"/>
          <p:nvPr/>
        </p:nvSpPr>
        <p:spPr>
          <a:xfrm>
            <a:off x="381042" y="2597239"/>
            <a:ext cx="53562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step-1: submit the design as per sample docs</a:t>
            </a:r>
          </a:p>
          <a:p>
            <a:endParaRPr lang="en-US" b="0" i="0" dirty="0">
              <a:solidFill>
                <a:srgbClr val="202124"/>
              </a:solidFill>
              <a:effectLst/>
              <a:latin typeface="Roboto" panose="02000000000000000000" pitchFamily="2" charset="0"/>
            </a:endParaRP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step-2: wait for selection</a:t>
            </a:r>
          </a:p>
          <a:p>
            <a:endParaRPr lang="en-US" dirty="0">
              <a:solidFill>
                <a:srgbClr val="202124"/>
              </a:solidFill>
              <a:latin typeface="Roboto" panose="02000000000000000000" pitchFamily="2" charset="0"/>
            </a:endParaRP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step-3: refer to mentoring session-4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4EF6F-BE77-CBFC-5818-F330E022078B}"/>
              </a:ext>
            </a:extLst>
          </p:cNvPr>
          <p:cNvSpPr txBox="1"/>
          <p:nvPr/>
        </p:nvSpPr>
        <p:spPr>
          <a:xfrm>
            <a:off x="3673525" y="5707013"/>
            <a:ext cx="1557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Selected</a:t>
            </a:r>
          </a:p>
          <a:p>
            <a:pPr algn="ctr"/>
            <a:r>
              <a:rPr lang="en-US" dirty="0"/>
              <a:t>participant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47ECD2-56B1-573C-81B7-887F4C2A79E4}"/>
              </a:ext>
            </a:extLst>
          </p:cNvPr>
          <p:cNvSpPr txBox="1"/>
          <p:nvPr/>
        </p:nvSpPr>
        <p:spPr>
          <a:xfrm>
            <a:off x="10146532" y="5987798"/>
            <a:ext cx="155772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Cloud server</a:t>
            </a:r>
          </a:p>
        </p:txBody>
      </p:sp>
      <p:pic>
        <p:nvPicPr>
          <p:cNvPr id="1026" name="Picture 2" descr="The 5 Best Cloud Servers | NETdepot.com">
            <a:extLst>
              <a:ext uri="{FF2B5EF4-FFF2-40B4-BE49-F238E27FC236}">
                <a16:creationId xmlns:a16="http://schemas.microsoft.com/office/drawing/2014/main" id="{DCD6B92E-B411-C6DA-032F-F269E770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3176" y="4809489"/>
            <a:ext cx="1617212" cy="116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Cloud download">
                <a:extLst>
                  <a:ext uri="{FF2B5EF4-FFF2-40B4-BE49-F238E27FC236}">
                    <a16:creationId xmlns:a16="http://schemas.microsoft.com/office/drawing/2014/main" id="{91175F9E-4381-ED73-4C66-A4FA8C66B1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2481421"/>
                  </p:ext>
                </p:extLst>
              </p:nvPr>
            </p:nvGraphicFramePr>
            <p:xfrm>
              <a:off x="11026316" y="4001051"/>
              <a:ext cx="1039254" cy="77041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039254" cy="770413"/>
                    </a:xfrm>
                    <a:prstGeom prst="rect">
                      <a:avLst/>
                    </a:prstGeom>
                  </am3d:spPr>
                  <am3d:camera>
                    <am3d:pos x="0" y="0" z="588017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8536" d="1000000"/>
                    <am3d:preTrans dx="0" dy="-13478885" dz="2059"/>
                    <am3d:scale>
                      <am3d:sx n="1000000" d="1000000"/>
                      <am3d:sy n="1000000" d="1000000"/>
                      <am3d:sz n="1000000" d="1000000"/>
                    </am3d:scale>
                    <am3d:rot ax="-359101" ay="-520194" az="54326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13130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Cloud download">
                <a:extLst>
                  <a:ext uri="{FF2B5EF4-FFF2-40B4-BE49-F238E27FC236}">
                    <a16:creationId xmlns:a16="http://schemas.microsoft.com/office/drawing/2014/main" id="{91175F9E-4381-ED73-4C66-A4FA8C66B1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026316" y="4001051"/>
                <a:ext cx="1039254" cy="77041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6863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>
            <a:extLst>
              <a:ext uri="{FF2B5EF4-FFF2-40B4-BE49-F238E27FC236}">
                <a16:creationId xmlns:a16="http://schemas.microsoft.com/office/drawing/2014/main" id="{AAD5C5AA-1A08-7CB2-C374-F70E8D0C306E}"/>
              </a:ext>
            </a:extLst>
          </p:cNvPr>
          <p:cNvSpPr txBox="1">
            <a:spLocks/>
          </p:cNvSpPr>
          <p:nvPr/>
        </p:nvSpPr>
        <p:spPr>
          <a:xfrm>
            <a:off x="453040" y="94266"/>
            <a:ext cx="10944000" cy="665859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 spc="-1" dirty="0">
                <a:solidFill>
                  <a:schemeClr val="accent5">
                    <a:lumMod val="50000"/>
                  </a:schemeClr>
                </a:solidFill>
                <a:latin typeface="Baskerville Old Face"/>
              </a:rPr>
              <a:t>References</a:t>
            </a:r>
            <a:endParaRPr lang="en-US" sz="3200" spc="-1" dirty="0">
              <a:solidFill>
                <a:schemeClr val="accent5">
                  <a:lumMod val="50000"/>
                </a:schemeClr>
              </a:solidFill>
              <a:latin typeface="Calibri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FA0F65A6-E4E1-3413-055B-03F413FC811F}"/>
              </a:ext>
            </a:extLst>
          </p:cNvPr>
          <p:cNvSpPr/>
          <p:nvPr/>
        </p:nvSpPr>
        <p:spPr>
          <a:xfrm>
            <a:off x="453039" y="884280"/>
            <a:ext cx="11492217" cy="4799860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lIns="90000" tIns="45000" rIns="90000" bIns="45000" anchor="t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  <a:cs typeface="Times New Roman" panose="02020603050405020304" pitchFamily="18" charset="0"/>
              </a:rPr>
              <a:t>[1] ITU-T Recommendation Y.3172 : Architectural framework for machine learning in future networks including IMT-2020 </a:t>
            </a:r>
            <a:endParaRPr kumimoji="0" lang="en-IN" b="0" i="0" u="none" strike="noStrike" kern="0" cap="none" spc="-1" normalizeH="0" baseline="0" noProof="0" dirty="0">
              <a:ln>
                <a:noFill/>
              </a:ln>
              <a:effectLst/>
              <a:uLnTx/>
              <a:uFillTx/>
              <a:latin typeface="Book Antiqua" panose="02040602050305030304" pitchFamily="18" charset="0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[2] ITU-T Recommendation Y.3179 : Architectural framework for machine learning model serving in future networks including IMT-2020</a:t>
            </a:r>
            <a:endParaRPr kumimoji="0" lang="en-IN" b="0" i="0" u="none" strike="noStrike" kern="0" cap="none" spc="-1" normalizeH="0" baseline="0" noProof="0" dirty="0">
              <a:ln>
                <a:noFill/>
              </a:ln>
              <a:effectLst/>
              <a:uLnTx/>
              <a:uFillTx/>
              <a:latin typeface="Book Antiqua" panose="02040602050305030304" pitchFamily="18" charset="0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[3] ITU-T Recommendation Y.3181 : Architectural framework for machine learning sandbox in future networks including IMT-2020</a:t>
            </a:r>
            <a:endParaRPr kumimoji="0" lang="en-IN" b="0" i="0" u="none" strike="noStrike" kern="0" cap="none" spc="-1" normalizeH="0" baseline="0" noProof="0" dirty="0">
              <a:ln>
                <a:noFill/>
              </a:ln>
              <a:effectLst/>
              <a:uLnTx/>
              <a:uFillTx/>
              <a:latin typeface="Book Antiqua" panose="02040602050305030304" pitchFamily="18" charset="0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[4] ITU Journal on Future and Evolving Technologies, Volume 3 (2022), Issue 2, “Network resource allocation for emergency management based on closed-loop analysis”, 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https://doi.org/10.52953/HVPI8935</a:t>
            </a:r>
            <a:endParaRPr kumimoji="0" lang="en-US" b="0" i="0" u="none" strike="noStrike" kern="0" cap="none" spc="-1" normalizeH="0" baseline="0" noProof="0" dirty="0">
              <a:ln>
                <a:noFill/>
              </a:ln>
              <a:effectLst/>
              <a:uLnTx/>
              <a:uFillTx/>
              <a:latin typeface="Book Antiqua" panose="02040602050305030304" pitchFamily="18" charset="0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[5] ITU-T FG AN Input document FGAN-I-329-R1 Open AI Cellular (OAIC), OpenRAN Gym &amp; FlexRIC: Simulated platforms and underlays for Build-a-thon 2024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[6] Marco, Giordani., Michele, Polese., Marco, Mezzavilla., Sundeep, Rangan., Michele, Zorzi. "Toward 6G Networks: Use Cases and Technologies." IEEE Communications Magazine, 58 (2020).:55-61. doi: 10.1109/MCOM.001.1900411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 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Book Antiqua" panose="0204060205030503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https://openaicellular.github.io/oaic/xapp_python.html</a:t>
            </a:r>
            <a:r>
              <a:rPr lang="en-US" kern="0" spc="-1" dirty="0">
                <a:latin typeface="Book Antiqua" panose="02040602050305030304" pitchFamily="18" charset="0"/>
              </a:rPr>
              <a:t> 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 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Book Antiqua" panose="020406020503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Trouble Shooting Guide for xApp deployment (OAIC)</a:t>
            </a:r>
            <a:endParaRPr lang="en-US" kern="0" spc="-1" dirty="0">
              <a:solidFill>
                <a:srgbClr val="0563C1"/>
              </a:solidFill>
              <a:latin typeface="Book Antiqua" panose="02040602050305030304" pitchFamily="18" charset="0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[9] 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Book Antiqua" panose="0204060205030503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https://www.itu.int/dms_pub/itu-s/opb/jnl/S-JNL-VOL4.ISSUE2-2023-A19-PDF-E.pdf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Book Antiqua" panose="02040602050305030304" pitchFamily="18" charset="0"/>
              </a:rPr>
              <a:t> </a:t>
            </a:r>
          </a:p>
          <a:p>
            <a:pPr algn="just">
              <a:defRPr/>
            </a:pPr>
            <a:r>
              <a:rPr lang="en-US" kern="0" spc="-1" dirty="0">
                <a:latin typeface="Book Antiqua" panose="02040602050305030304" pitchFamily="18" charset="0"/>
              </a:rPr>
              <a:t>[10] </a:t>
            </a:r>
            <a:r>
              <a:rPr kumimoji="0" lang="en-US" b="0" i="0" u="none" strike="noStrike" kern="0" cap="none" spc="-1" normalizeH="0" baseline="0" noProof="0" dirty="0">
                <a:ln>
                  <a:noFill/>
                </a:ln>
                <a:effectLst/>
                <a:uLnTx/>
                <a:uFillTx/>
                <a:latin typeface="Book Antiqua" panose="02040602050305030304" pitchFamily="18" charset="0"/>
              </a:rPr>
              <a:t>ITU-T Recommendation Y.3061 </a:t>
            </a:r>
            <a:r>
              <a:rPr lang="en-US" kern="0" spc="-1" dirty="0">
                <a:latin typeface="Book Antiqua" panose="02040602050305030304" pitchFamily="18" charset="0"/>
                <a:hlinkClick r:id="rId6"/>
              </a:rPr>
              <a:t>https://www.itu.int/rec/T-REC-Y.3061-202312-I</a:t>
            </a:r>
            <a:r>
              <a:rPr lang="en-US" kern="0" spc="-1" dirty="0">
                <a:latin typeface="Book Antiqua" panose="02040602050305030304" pitchFamily="18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370574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E024-6F4B-DE65-321A-62FB699D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39" y="127618"/>
            <a:ext cx="5978236" cy="1325563"/>
          </a:xfrm>
        </p:spPr>
        <p:txBody>
          <a:bodyPr/>
          <a:lstStyle/>
          <a:p>
            <a:r>
              <a:rPr lang="en-US" sz="28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Q&amp;A Session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4BDAB-8274-3C26-7893-199410B6A8D7}"/>
              </a:ext>
            </a:extLst>
          </p:cNvPr>
          <p:cNvSpPr txBox="1"/>
          <p:nvPr/>
        </p:nvSpPr>
        <p:spPr>
          <a:xfrm>
            <a:off x="216647" y="948690"/>
            <a:ext cx="5802702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Q1) what are the criteria for selection?</a:t>
            </a:r>
          </a:p>
          <a:p>
            <a:pPr algn="l"/>
            <a:r>
              <a:rPr lang="en-US" b="1" i="1" dirty="0">
                <a:effectLst/>
                <a:latin typeface="Roboto" panose="02000000000000000000" pitchFamily="2" charset="0"/>
              </a:rPr>
              <a:t>A1) Refer to Evaluation criteria (slide-10)</a:t>
            </a: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Q2) will I get travel support?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A2) Selected candidates will get travel support to Delhi. Upto 4 members per team can be supported. </a:t>
            </a:r>
            <a:endParaRPr lang="en-US" b="1" i="1" dirty="0">
              <a:effectLst/>
              <a:latin typeface="Roboto" panose="02000000000000000000" pitchFamily="2" charset="0"/>
            </a:endParaRPr>
          </a:p>
          <a:p>
            <a:pPr algn="l"/>
            <a:endParaRPr lang="en-US" dirty="0"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Q3) what are the use cases?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A3) Any use-case applying AI for SDG’s (Sustainable Development Goals) with Network see examples and mentoring sessions. Refer here: </a:t>
            </a:r>
            <a:r>
              <a:rPr lang="en-US" i="1" dirty="0">
                <a:hlinkClick r:id="rId3"/>
              </a:rPr>
              <a:t>ITU Challenge</a:t>
            </a:r>
            <a:r>
              <a:rPr lang="en-US" i="1" dirty="0">
                <a:latin typeface="Roboto" panose="02000000000000000000" pitchFamily="2" charset="0"/>
              </a:rPr>
              <a:t> </a:t>
            </a:r>
            <a:r>
              <a:rPr lang="en-US" sz="1800" i="1" dirty="0">
                <a:hlinkClick r:id="rId4"/>
              </a:rPr>
              <a:t>https://github.com/CrashingGuru/ITU_WTSA_HACKATHON</a:t>
            </a:r>
            <a:r>
              <a:rPr lang="en-US" sz="1800" i="1" dirty="0"/>
              <a:t> </a:t>
            </a:r>
            <a:endParaRPr lang="en-US" i="1" dirty="0">
              <a:effectLst/>
              <a:latin typeface="Roboto" panose="02000000000000000000" pitchFamily="2" charset="0"/>
            </a:endParaRP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i="1" dirty="0">
                <a:effectLst/>
                <a:latin typeface="Roboto" panose="02000000000000000000" pitchFamily="2" charset="0"/>
              </a:rPr>
              <a:t>Q4) </a:t>
            </a:r>
            <a:r>
              <a:rPr lang="en-US" b="0" i="0" dirty="0">
                <a:effectLst/>
                <a:latin typeface="Roboto" panose="02000000000000000000" pitchFamily="2" charset="0"/>
              </a:rPr>
              <a:t>should I use only ITU references?</a:t>
            </a:r>
          </a:p>
          <a:p>
            <a:pPr algn="l"/>
            <a:r>
              <a:rPr lang="en-US" b="1" dirty="0">
                <a:latin typeface="Roboto" panose="02000000000000000000" pitchFamily="2" charset="0"/>
              </a:rPr>
              <a:t>A4) </a:t>
            </a:r>
            <a:r>
              <a:rPr lang="en-US" b="1" i="1" dirty="0">
                <a:latin typeface="Roboto" panose="02000000000000000000" pitchFamily="2" charset="0"/>
              </a:rPr>
              <a:t>No, you can use any standard references as long as they are cited in the submission.</a:t>
            </a:r>
            <a:endParaRPr lang="en-US" b="1" i="1" dirty="0">
              <a:effectLst/>
              <a:latin typeface="Roboto" panose="02000000000000000000" pitchFamily="2" charset="0"/>
            </a:endParaRP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Q5) where can I get datasets? where can I get GPUs?</a:t>
            </a:r>
          </a:p>
          <a:p>
            <a:pPr algn="l"/>
            <a:r>
              <a:rPr lang="en-US" b="1" i="1" dirty="0">
                <a:effectLst/>
                <a:latin typeface="Roboto" panose="02000000000000000000" pitchFamily="2" charset="0"/>
              </a:rPr>
              <a:t>A5) Data sets depends on the design.</a:t>
            </a:r>
            <a:r>
              <a:rPr lang="en-US" b="1" i="1" dirty="0">
                <a:latin typeface="Roboto" panose="02000000000000000000" pitchFamily="2" charset="0"/>
              </a:rPr>
              <a:t>, if your design is selected, ITU will contact you for data sets if required.</a:t>
            </a:r>
          </a:p>
          <a:p>
            <a:pPr algn="l"/>
            <a:r>
              <a:rPr lang="en-US" b="1" i="1" dirty="0">
                <a:effectLst/>
                <a:latin typeface="Roboto" panose="02000000000000000000" pitchFamily="2" charset="0"/>
              </a:rPr>
              <a:t>GPUs are made available in the cloud.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98FA9-6F3D-FC7C-CEC3-B9281EDF6B45}"/>
              </a:ext>
            </a:extLst>
          </p:cNvPr>
          <p:cNvSpPr txBox="1"/>
          <p:nvPr/>
        </p:nvSpPr>
        <p:spPr>
          <a:xfrm>
            <a:off x="6096000" y="267074"/>
            <a:ext cx="6094428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Q6) how do I create xApp?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A6) Using the OAIC examples. Given in mentoring sessions.</a:t>
            </a:r>
            <a:endParaRPr lang="en-US" b="1" i="1" dirty="0">
              <a:effectLst/>
              <a:latin typeface="Roboto" panose="02000000000000000000" pitchFamily="2" charset="0"/>
            </a:endParaRP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Q7) where are the recordings for the mentoring sessions?</a:t>
            </a:r>
          </a:p>
          <a:p>
            <a:r>
              <a:rPr lang="en-US" b="1" i="1" dirty="0">
                <a:latin typeface="Roboto" panose="02000000000000000000" pitchFamily="2" charset="0"/>
              </a:rPr>
              <a:t>A7) Please refer here: </a:t>
            </a:r>
            <a:r>
              <a:rPr lang="en-US" b="1" i="1" dirty="0">
                <a:hlinkClick r:id="rId5"/>
              </a:rPr>
              <a:t>https://challenge.aiforgood.itu.int/forum/article/39</a:t>
            </a:r>
            <a:r>
              <a:rPr lang="en-US" b="1" i="1" dirty="0"/>
              <a:t> </a:t>
            </a:r>
          </a:p>
          <a:p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Q8) what are the prizes?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A8) Please refer to slide – 6 </a:t>
            </a:r>
            <a:endParaRPr lang="en-US" b="1" i="1" dirty="0">
              <a:effectLst/>
              <a:latin typeface="Roboto" panose="02000000000000000000" pitchFamily="2" charset="0"/>
            </a:endParaRP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Q9) how will I show demo?</a:t>
            </a:r>
          </a:p>
          <a:p>
            <a:pPr algn="l"/>
            <a:r>
              <a:rPr lang="en-US" b="1" i="1" dirty="0">
                <a:effectLst/>
                <a:latin typeface="Roboto" panose="02000000000000000000" pitchFamily="2" charset="0"/>
              </a:rPr>
              <a:t>A9) Selected candidates will  do a presentation and demo using cloud platforms in Delhi. Demo Format will be disused with selected candidates after 30</a:t>
            </a:r>
            <a:r>
              <a:rPr lang="en-US" b="1" i="1" baseline="30000" dirty="0">
                <a:effectLst/>
                <a:latin typeface="Roboto" panose="02000000000000000000" pitchFamily="2" charset="0"/>
              </a:rPr>
              <a:t>th</a:t>
            </a:r>
            <a:r>
              <a:rPr lang="en-US" b="1" i="1" dirty="0">
                <a:effectLst/>
                <a:latin typeface="Roboto" panose="02000000000000000000" pitchFamily="2" charset="0"/>
              </a:rPr>
              <a:t> September</a:t>
            </a:r>
          </a:p>
          <a:p>
            <a:pPr algn="l"/>
            <a:endParaRPr lang="en-US" dirty="0"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Q10) when should I submit?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A10) You have to submit before 28</a:t>
            </a:r>
            <a:r>
              <a:rPr lang="en-US" b="1" i="1" baseline="30000" dirty="0">
                <a:latin typeface="Roboto" panose="02000000000000000000" pitchFamily="2" charset="0"/>
              </a:rPr>
              <a:t>th</a:t>
            </a:r>
            <a:r>
              <a:rPr lang="en-US" b="1" i="1" dirty="0">
                <a:latin typeface="Roboto" panose="02000000000000000000" pitchFamily="2" charset="0"/>
              </a:rPr>
              <a:t> September, 12:00 Mid-night IST.</a:t>
            </a:r>
            <a:endParaRPr lang="en-US" b="1" i="1" dirty="0">
              <a:effectLst/>
              <a:latin typeface="Roboto" panose="02000000000000000000" pitchFamily="2" charset="0"/>
            </a:endParaRP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Q11) can I reuse the examples?</a:t>
            </a:r>
          </a:p>
          <a:p>
            <a:pPr algn="l"/>
            <a:r>
              <a:rPr lang="en-US" b="1" i="1" dirty="0">
                <a:latin typeface="Roboto" panose="02000000000000000000" pitchFamily="2" charset="0"/>
              </a:rPr>
              <a:t>A11) No, you can not reuse the examples, however, it can be modified with significant and unique changes.</a:t>
            </a:r>
            <a:endParaRPr lang="en-US" b="1" i="1" dirty="0"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41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B7F963-CC83-E07B-AF60-4CAAFE2FD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01453"/>
            <a:ext cx="10909640" cy="1065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spcBef>
                <a:spcPct val="0"/>
              </a:spcBef>
            </a:pPr>
            <a:r>
              <a:rPr lang="en-US" sz="3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Midnight Marathon – go from “zero to hero”</a:t>
            </a:r>
            <a:br>
              <a:rPr lang="en-US" sz="3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 and 28 Sep 2024</a:t>
            </a:r>
            <a:br>
              <a:rPr lang="en-US" sz="3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6pm IST onwards.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8B6FE9-7AD5-5AA1-C2E0-3459F7163268}"/>
              </a:ext>
            </a:extLst>
          </p:cNvPr>
          <p:cNvSpPr txBox="1"/>
          <p:nvPr/>
        </p:nvSpPr>
        <p:spPr>
          <a:xfrm>
            <a:off x="3606882" y="4109906"/>
            <a:ext cx="10909643" cy="552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en-US" sz="1400" dirty="0"/>
              <a:t>AI generated image from </a:t>
            </a:r>
            <a:r>
              <a:rPr lang="en-US" sz="1400" dirty="0">
                <a:hlinkClick r:id="rId2"/>
              </a:rPr>
              <a:t>https://www.canva.com</a:t>
            </a:r>
            <a:r>
              <a:rPr lang="en-US" sz="1400" dirty="0"/>
              <a:t> </a:t>
            </a:r>
          </a:p>
        </p:txBody>
      </p:sp>
      <p:pic>
        <p:nvPicPr>
          <p:cNvPr id="6" name="Picture 5" descr="A qr code on a black background&#10;&#10;Description automatically generated">
            <a:extLst>
              <a:ext uri="{FF2B5EF4-FFF2-40B4-BE49-F238E27FC236}">
                <a16:creationId xmlns:a16="http://schemas.microsoft.com/office/drawing/2014/main" id="{55028EB2-4FD7-9828-A53D-302084FF8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41" y="320040"/>
            <a:ext cx="2999413" cy="3895344"/>
          </a:xfrm>
          <a:prstGeom prst="rect">
            <a:avLst/>
          </a:prstGeom>
        </p:spPr>
      </p:pic>
      <p:pic>
        <p:nvPicPr>
          <p:cNvPr id="5" name="Picture 4" descr="A child using a computer&#10;&#10;Description automatically generated">
            <a:extLst>
              <a:ext uri="{FF2B5EF4-FFF2-40B4-BE49-F238E27FC236}">
                <a16:creationId xmlns:a16="http://schemas.microsoft.com/office/drawing/2014/main" id="{B8A52B91-F0B4-0217-264D-366791F61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3771" y="320040"/>
            <a:ext cx="3875866" cy="3895344"/>
          </a:xfrm>
          <a:prstGeom prst="rect">
            <a:avLst/>
          </a:prstGeom>
        </p:spPr>
      </p:pic>
      <p:sp>
        <p:nvSpPr>
          <p:cNvPr id="2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34432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22D8D-912E-6A43-91BC-97C097938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02" y="82222"/>
            <a:ext cx="11896627" cy="1340097"/>
          </a:xfrm>
        </p:spPr>
        <p:txBody>
          <a:bodyPr>
            <a:normAutofit fontScale="90000"/>
          </a:bodyPr>
          <a:lstStyle/>
          <a:p>
            <a:b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</a:b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Statement-1: Build Your Own AI/ML Model </a:t>
            </a:r>
            <a:b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</a:b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for 5G/6G</a:t>
            </a:r>
            <a:b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</a:b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6203CB-D31F-5DD6-33F4-B2A03ADBB287}"/>
              </a:ext>
            </a:extLst>
          </p:cNvPr>
          <p:cNvSpPr txBox="1"/>
          <p:nvPr/>
        </p:nvSpPr>
        <p:spPr>
          <a:xfrm>
            <a:off x="1807071" y="5966248"/>
            <a:ext cx="7879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open to anyone including global participants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4" name="Graphic 13" descr="Lights On with solid fill">
            <a:extLst>
              <a:ext uri="{FF2B5EF4-FFF2-40B4-BE49-F238E27FC236}">
                <a16:creationId xmlns:a16="http://schemas.microsoft.com/office/drawing/2014/main" id="{300B0774-DB9C-4F48-BF35-09C50DFCF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714" y="5617790"/>
            <a:ext cx="914400" cy="914400"/>
          </a:xfrm>
          <a:prstGeom prst="rect">
            <a:avLst/>
          </a:prstGeom>
        </p:spPr>
      </p:pic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632AE787-C874-4803-4042-5F881685F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5603523"/>
              </p:ext>
            </p:extLst>
          </p:nvPr>
        </p:nvGraphicFramePr>
        <p:xfrm>
          <a:off x="6792686" y="1329318"/>
          <a:ext cx="4800600" cy="4187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120621C-5AF2-D1C8-F12E-15CCD56ACE9D}"/>
              </a:ext>
            </a:extLst>
          </p:cNvPr>
          <p:cNvSpPr txBox="1"/>
          <p:nvPr/>
        </p:nvSpPr>
        <p:spPr>
          <a:xfrm>
            <a:off x="217794" y="1681735"/>
            <a:ext cx="6137564" cy="3044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Aptos" panose="020B0004020202020204" pitchFamily="34" charset="0"/>
              <a:buChar char="-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Pick up specific usecases of their choice from a list of 5G/6G usecases. 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Aptos" panose="020B0004020202020204" pitchFamily="34" charset="0"/>
              <a:buChar char="-"/>
            </a:pPr>
            <a:r>
              <a:rPr lang="en-US" sz="24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and B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uild AI/ML pipelines corresponding to ITU-T Y.3172. 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Aptos" panose="020B0004020202020204" pitchFamily="34" charset="0"/>
              <a:buChar char="-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resources provided to the participants may include open data, compute servers, and mentoring by ITU experts.</a:t>
            </a:r>
            <a:endParaRPr lang="en-IN" sz="24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9970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22D8D-912E-6A43-91BC-97C097938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85" y="280669"/>
            <a:ext cx="11869229" cy="1059544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  <a:t>Problem Statement-1: Phase 1 and phase 2</a:t>
            </a:r>
            <a:b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</a:rPr>
            </a:b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6203CB-D31F-5DD6-33F4-B2A03ADBB287}"/>
              </a:ext>
            </a:extLst>
          </p:cNvPr>
          <p:cNvSpPr txBox="1"/>
          <p:nvPr/>
        </p:nvSpPr>
        <p:spPr>
          <a:xfrm>
            <a:off x="1807071" y="5805991"/>
            <a:ext cx="7879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open to anyone including global participants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4" name="Graphic 13" descr="Lights On with solid fill">
            <a:extLst>
              <a:ext uri="{FF2B5EF4-FFF2-40B4-BE49-F238E27FC236}">
                <a16:creationId xmlns:a16="http://schemas.microsoft.com/office/drawing/2014/main" id="{300B0774-DB9C-4F48-BF35-09C50DFCF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714" y="5457533"/>
            <a:ext cx="9144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7CFCAF-CE24-1202-56A5-E1BB0BB28D04}"/>
              </a:ext>
            </a:extLst>
          </p:cNvPr>
          <p:cNvSpPr txBox="1"/>
          <p:nvPr/>
        </p:nvSpPr>
        <p:spPr>
          <a:xfrm>
            <a:off x="598714" y="1177930"/>
            <a:ext cx="10117282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Phase-1 (online):</a:t>
            </a:r>
          </a:p>
          <a:p>
            <a:r>
              <a:rPr lang="en-US" sz="2000" dirty="0"/>
              <a:t>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Webinars, roundtables, mentoring.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call for 6G usecases, could be application or core usecase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Design ML pipelines,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Identify open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training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Phase-2 (in the room) AI Bharat 5G/6G Sandbox – Build Your Own AI/ML Model for 5G/6G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training &amp; optimization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Testing and demo in Sandbox</a:t>
            </a:r>
          </a:p>
        </p:txBody>
      </p:sp>
    </p:spTree>
    <p:extLst>
      <p:ext uri="{BB962C8B-B14F-4D97-AF65-F5344CB8AC3E}">
        <p14:creationId xmlns:p14="http://schemas.microsoft.com/office/powerpoint/2010/main" val="3850372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5A417C1-F0E1-2D19-249F-0161C2F8B07E}"/>
              </a:ext>
            </a:extLst>
          </p:cNvPr>
          <p:cNvSpPr/>
          <p:nvPr/>
        </p:nvSpPr>
        <p:spPr>
          <a:xfrm>
            <a:off x="191344" y="546610"/>
            <a:ext cx="9132765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sz="4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" panose="020B0504020202020204" pitchFamily="34" charset="77"/>
                <a:ea typeface="+mn-ea"/>
                <a:cs typeface="Times New Roman" panose="02020603050405020304" pitchFamily="18" charset="0"/>
                <a:sym typeface="Calibri"/>
              </a:rPr>
              <a:t>Problem Statement-2: Build Your Own xApp for Autonomous 5G/6G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kumimoji="0" lang="en-US" sz="4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A44B84-9B6D-0DE1-1D02-FB254C73F853}"/>
              </a:ext>
            </a:extLst>
          </p:cNvPr>
          <p:cNvSpPr txBox="1"/>
          <p:nvPr/>
        </p:nvSpPr>
        <p:spPr>
          <a:xfrm>
            <a:off x="401781" y="1659638"/>
            <a:ext cx="443345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Phase-1 (online):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Webinars, roundtables, mentoring.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design for xApps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custom xApp designs </a:t>
            </a:r>
          </a:p>
          <a:p>
            <a:endParaRPr lang="en-US" sz="2400" dirty="0"/>
          </a:p>
          <a:p>
            <a:r>
              <a:rPr lang="en-US" sz="2400" dirty="0"/>
              <a:t>Phase-2 (in the room)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xApp implementation and optimization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demo </a:t>
            </a:r>
          </a:p>
          <a:p>
            <a:r>
              <a:rPr lang="en-US" sz="2400" dirty="0"/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45CA9-EC2F-B079-BCA2-D835A732C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948" y="1050476"/>
            <a:ext cx="5272789" cy="52609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F8B7C16-4320-C857-0095-8FCF6E225CDE}"/>
              </a:ext>
            </a:extLst>
          </p:cNvPr>
          <p:cNvSpPr/>
          <p:nvPr/>
        </p:nvSpPr>
        <p:spPr>
          <a:xfrm>
            <a:off x="9505284" y="3895463"/>
            <a:ext cx="1167619" cy="294334"/>
          </a:xfrm>
          <a:custGeom>
            <a:avLst/>
            <a:gdLst>
              <a:gd name="connsiteX0" fmla="*/ 0 w 1392702"/>
              <a:gd name="connsiteY0" fmla="*/ 618979 h 618979"/>
              <a:gd name="connsiteX1" fmla="*/ 703385 w 1392702"/>
              <a:gd name="connsiteY1" fmla="*/ 225084 h 618979"/>
              <a:gd name="connsiteX2" fmla="*/ 464234 w 1392702"/>
              <a:gd name="connsiteY2" fmla="*/ 590844 h 618979"/>
              <a:gd name="connsiteX3" fmla="*/ 1392702 w 1392702"/>
              <a:gd name="connsiteY3" fmla="*/ 0 h 618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2702" h="618979">
                <a:moveTo>
                  <a:pt x="0" y="618979"/>
                </a:moveTo>
                <a:cubicBezTo>
                  <a:pt x="313006" y="424376"/>
                  <a:pt x="626013" y="229773"/>
                  <a:pt x="703385" y="225084"/>
                </a:cubicBezTo>
                <a:cubicBezTo>
                  <a:pt x="780757" y="220395"/>
                  <a:pt x="349348" y="628358"/>
                  <a:pt x="464234" y="590844"/>
                </a:cubicBezTo>
                <a:cubicBezTo>
                  <a:pt x="579120" y="553330"/>
                  <a:pt x="985911" y="276665"/>
                  <a:pt x="1392702" y="0"/>
                </a:cubicBezTo>
              </a:path>
            </a:pathLst>
          </a:custGeom>
          <a:ln w="38100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CED00D-00A4-4B31-B09F-EBC7E127C411}"/>
              </a:ext>
            </a:extLst>
          </p:cNvPr>
          <p:cNvSpPr txBox="1"/>
          <p:nvPr/>
        </p:nvSpPr>
        <p:spPr>
          <a:xfrm>
            <a:off x="10175079" y="3249132"/>
            <a:ext cx="1504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Collection of xApps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5672EB-8DC1-9652-8359-7F7CD18CEF65}"/>
              </a:ext>
            </a:extLst>
          </p:cNvPr>
          <p:cNvSpPr txBox="1"/>
          <p:nvPr/>
        </p:nvSpPr>
        <p:spPr>
          <a:xfrm>
            <a:off x="401781" y="6041127"/>
            <a:ext cx="52727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effectLst/>
                <a:latin typeface="TimesNewRoman"/>
              </a:rPr>
              <a:t>ITU Journal on Future and Evolving Technologies, Volume 4, Issue 2, June 2023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6">
            <a:extLst>
              <a:ext uri="{FF2B5EF4-FFF2-40B4-BE49-F238E27FC236}">
                <a16:creationId xmlns:a16="http://schemas.microsoft.com/office/drawing/2014/main" id="{9A107746-F94E-0D4E-E2D9-E5B4D3A14C1D}"/>
              </a:ext>
            </a:extLst>
          </p:cNvPr>
          <p:cNvSpPr txBox="1"/>
          <p:nvPr/>
        </p:nvSpPr>
        <p:spPr>
          <a:xfrm>
            <a:off x="114589" y="276025"/>
            <a:ext cx="12077411" cy="387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en-US" sz="28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/>
                <a:cs typeface="Times New Roman"/>
              </a:rPr>
              <a:t>Rules and Regulations</a:t>
            </a:r>
            <a:endParaRPr lang="en-US" sz="28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22A98F-A299-DDA1-94FD-AB3ED8301CE4}"/>
              </a:ext>
            </a:extLst>
          </p:cNvPr>
          <p:cNvSpPr txBox="1"/>
          <p:nvPr/>
        </p:nvSpPr>
        <p:spPr>
          <a:xfrm>
            <a:off x="229765" y="994060"/>
            <a:ext cx="101604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ITU WTSA Hackathon </a:t>
            </a:r>
            <a:r>
              <a:rPr lang="en-IN" dirty="0">
                <a:highlight>
                  <a:srgbClr val="FFFF00"/>
                </a:highlight>
              </a:rPr>
              <a:t>is open to anyone.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ighlight>
                  <a:srgbClr val="FFFF00"/>
                </a:highlight>
              </a:rPr>
              <a:t>Participant-</a:t>
            </a:r>
            <a:r>
              <a:rPr lang="en-IN" dirty="0"/>
              <a:t> you could be a student, a startup, a small enterprise, a university professor, from anywhere.</a:t>
            </a:r>
            <a:br>
              <a:rPr lang="en-IN" dirty="0"/>
            </a:br>
            <a:r>
              <a:rPr lang="en-IN" dirty="0"/>
              <a:t>You are welcome to form a team and submit solutions.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prepare mentoring sessions for you to code.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ighlight>
                  <a:srgbClr val="FFFF00"/>
                </a:highlight>
              </a:rPr>
              <a:t>Mentor</a:t>
            </a:r>
            <a:r>
              <a:rPr lang="en-IN" dirty="0"/>
              <a:t>: If you are an experienced professional or teacher or professor or leader, </a:t>
            </a:r>
            <a:r>
              <a:rPr lang="en-IN" dirty="0">
                <a:highlight>
                  <a:srgbClr val="FFFF00"/>
                </a:highlight>
              </a:rPr>
              <a:t>we welcome your guidance </a:t>
            </a:r>
            <a:r>
              <a:rPr lang="en-IN" dirty="0"/>
              <a:t>in the form of mentoring to the teams.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Maximum 3 submissions are allowed per team.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B18F7-B3E9-54F7-5840-F233B9D01DEF}"/>
              </a:ext>
            </a:extLst>
          </p:cNvPr>
          <p:cNvSpPr txBox="1"/>
          <p:nvPr/>
        </p:nvSpPr>
        <p:spPr>
          <a:xfrm>
            <a:off x="445062" y="4465233"/>
            <a:ext cx="44587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Cloud credits will be arranged for selected teams for model training.</a:t>
            </a:r>
          </a:p>
          <a:p>
            <a:pPr marL="342900" indent="-342900">
              <a:buAutoNum type="arabicPeriod"/>
            </a:pP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Teams can also use their own or open datasets. If needed dataset will be discussesd with selected teams ONLY.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09AC73-E55C-6165-471E-9012A641193B}"/>
              </a:ext>
            </a:extLst>
          </p:cNvPr>
          <p:cNvSpPr txBox="1"/>
          <p:nvPr/>
        </p:nvSpPr>
        <p:spPr>
          <a:xfrm>
            <a:off x="6038008" y="3965097"/>
            <a:ext cx="3866643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00"/>
                </a:highlight>
                <a:latin typeface="Book Antiqua" panose="02040602050305030304" pitchFamily="18" charset="0"/>
              </a:rPr>
              <a:t>Prizes </a:t>
            </a:r>
          </a:p>
          <a:p>
            <a:endParaRPr lang="en-US" sz="1100" dirty="0">
              <a:solidFill>
                <a:srgbClr val="202124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02124"/>
                </a:solidFill>
                <a:effectLst/>
              </a:rPr>
              <a:t>Awards will be given for: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1st Rank: $1000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2nd Rank: $700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3rd Rank: $500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Best Student Participant: $500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Best Startup Participant: $500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202124"/>
                </a:solidFill>
                <a:effectLst/>
              </a:rPr>
              <a:t>Best Female Participant: $500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7047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CD39-F3E8-91AD-1846-F12477FFE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713" y="-5153"/>
            <a:ext cx="9634011" cy="1325563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en-US" sz="40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/>
                <a:cs typeface="Times New Roman"/>
              </a:rPr>
              <a:t>Phase-1 tasks</a:t>
            </a:r>
            <a:endParaRPr lang="en-US" sz="40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  <a:cs typeface="Times New Roman" panose="02020603050405020304" pitchFamily="18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1F449448-D3EA-678F-B200-C92F949BD5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4333979"/>
              </p:ext>
            </p:extLst>
          </p:nvPr>
        </p:nvGraphicFramePr>
        <p:xfrm>
          <a:off x="4463960" y="1147032"/>
          <a:ext cx="5829967" cy="4878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D907E21-F88B-2FD4-BC16-74CA066C5E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6580425"/>
              </p:ext>
            </p:extLst>
          </p:nvPr>
        </p:nvGraphicFramePr>
        <p:xfrm>
          <a:off x="1044216" y="1109512"/>
          <a:ext cx="2320120" cy="53035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BA44A53B-F9BC-B93E-85D9-4F67F1598AD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015426" y="1147032"/>
            <a:ext cx="914400" cy="914400"/>
          </a:xfrm>
          <a:prstGeom prst="rect">
            <a:avLst/>
          </a:prstGeom>
        </p:spPr>
      </p:pic>
      <p:pic>
        <p:nvPicPr>
          <p:cNvPr id="7" name="Graphic 6" descr="Badge Tick with solid fill">
            <a:extLst>
              <a:ext uri="{FF2B5EF4-FFF2-40B4-BE49-F238E27FC236}">
                <a16:creationId xmlns:a16="http://schemas.microsoft.com/office/drawing/2014/main" id="{C38706C6-F5F6-CABD-889B-5237A6EC5CC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015426" y="5567984"/>
            <a:ext cx="914400" cy="914400"/>
          </a:xfrm>
          <a:prstGeom prst="rect">
            <a:avLst/>
          </a:prstGeom>
        </p:spPr>
      </p:pic>
      <p:pic>
        <p:nvPicPr>
          <p:cNvPr id="9" name="Graphic 8" descr="Badge Question Mark with solid fill">
            <a:extLst>
              <a:ext uri="{FF2B5EF4-FFF2-40B4-BE49-F238E27FC236}">
                <a16:creationId xmlns:a16="http://schemas.microsoft.com/office/drawing/2014/main" id="{22D4C7EC-9ADD-9151-1EE0-8DB00310389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015426" y="2616486"/>
            <a:ext cx="914400" cy="914400"/>
          </a:xfrm>
          <a:prstGeom prst="rect">
            <a:avLst/>
          </a:prstGeom>
        </p:spPr>
      </p:pic>
      <p:pic>
        <p:nvPicPr>
          <p:cNvPr id="10" name="Graphic 9" descr="Badge Question Mark with solid fill">
            <a:extLst>
              <a:ext uri="{FF2B5EF4-FFF2-40B4-BE49-F238E27FC236}">
                <a16:creationId xmlns:a16="http://schemas.microsoft.com/office/drawing/2014/main" id="{C56F0E83-8E3A-3113-5446-558EBC7FAB0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018006" y="41883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38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CD39-F3E8-91AD-1846-F12477FFE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713" y="-5153"/>
            <a:ext cx="9634011" cy="1325563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en-US" sz="40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/>
                <a:cs typeface="Times New Roman"/>
              </a:rPr>
              <a:t>Phase-2 tasks</a:t>
            </a:r>
            <a:endParaRPr lang="en-US" sz="40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  <a:cs typeface="Times New Roman" panose="02020603050405020304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D907E21-F88B-2FD4-BC16-74CA066C5E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7865015"/>
              </p:ext>
            </p:extLst>
          </p:nvPr>
        </p:nvGraphicFramePr>
        <p:xfrm>
          <a:off x="1044216" y="1109512"/>
          <a:ext cx="2320120" cy="53035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BA44A53B-F9BC-B93E-85D9-4F67F1598A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015426" y="1147032"/>
            <a:ext cx="914400" cy="914400"/>
          </a:xfrm>
          <a:prstGeom prst="rect">
            <a:avLst/>
          </a:prstGeom>
        </p:spPr>
      </p:pic>
      <p:pic>
        <p:nvPicPr>
          <p:cNvPr id="7" name="Graphic 6" descr="Badge Tick with solid fill">
            <a:extLst>
              <a:ext uri="{FF2B5EF4-FFF2-40B4-BE49-F238E27FC236}">
                <a16:creationId xmlns:a16="http://schemas.microsoft.com/office/drawing/2014/main" id="{C38706C6-F5F6-CABD-889B-5237A6EC5C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015426" y="5567984"/>
            <a:ext cx="914400" cy="914400"/>
          </a:xfrm>
          <a:prstGeom prst="rect">
            <a:avLst/>
          </a:prstGeom>
        </p:spPr>
      </p:pic>
      <p:pic>
        <p:nvPicPr>
          <p:cNvPr id="9" name="Graphic 8" descr="Badge Question Mark with solid fill">
            <a:extLst>
              <a:ext uri="{FF2B5EF4-FFF2-40B4-BE49-F238E27FC236}">
                <a16:creationId xmlns:a16="http://schemas.microsoft.com/office/drawing/2014/main" id="{22D4C7EC-9ADD-9151-1EE0-8DB0031038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15426" y="2616486"/>
            <a:ext cx="914400" cy="914400"/>
          </a:xfrm>
          <a:prstGeom prst="rect">
            <a:avLst/>
          </a:prstGeom>
        </p:spPr>
      </p:pic>
      <p:pic>
        <p:nvPicPr>
          <p:cNvPr id="10" name="Graphic 9" descr="Badge Question Mark with solid fill">
            <a:extLst>
              <a:ext uri="{FF2B5EF4-FFF2-40B4-BE49-F238E27FC236}">
                <a16:creationId xmlns:a16="http://schemas.microsoft.com/office/drawing/2014/main" id="{C56F0E83-8E3A-3113-5446-558EBC7FAB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18006" y="4188351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AD13DF-8DD9-FCB7-DE2A-1CC58EEC7AEE}"/>
              </a:ext>
            </a:extLst>
          </p:cNvPr>
          <p:cNvSpPr txBox="1"/>
          <p:nvPr/>
        </p:nvSpPr>
        <p:spPr>
          <a:xfrm>
            <a:off x="5170717" y="1781024"/>
            <a:ext cx="497080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Phase 2: (7th-8th October 2024)</a:t>
            </a:r>
          </a:p>
          <a:p>
            <a:br>
              <a:rPr lang="en-IN" dirty="0"/>
            </a:br>
            <a:r>
              <a:rPr lang="en-IN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- In-person, at Bharat Mandapam, New Delhi</a:t>
            </a:r>
          </a:p>
          <a:p>
            <a:br>
              <a:rPr lang="en-IN" dirty="0"/>
            </a:br>
            <a:r>
              <a:rPr lang="en-IN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- Two-day coding event</a:t>
            </a:r>
          </a:p>
          <a:p>
            <a:br>
              <a:rPr lang="en-IN" dirty="0"/>
            </a:br>
            <a:r>
              <a:rPr lang="en-IN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- Participants: Selected from Phase-1</a:t>
            </a:r>
          </a:p>
          <a:p>
            <a:endParaRPr lang="en-IN" b="0" i="0" u="none" strike="noStrike" dirty="0">
              <a:solidFill>
                <a:srgbClr val="2222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17233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6">
            <a:extLst>
              <a:ext uri="{FF2B5EF4-FFF2-40B4-BE49-F238E27FC236}">
                <a16:creationId xmlns:a16="http://schemas.microsoft.com/office/drawing/2014/main" id="{9A107746-F94E-0D4E-E2D9-E5B4D3A14C1D}"/>
              </a:ext>
            </a:extLst>
          </p:cNvPr>
          <p:cNvSpPr txBox="1"/>
          <p:nvPr/>
        </p:nvSpPr>
        <p:spPr>
          <a:xfrm>
            <a:off x="114589" y="276025"/>
            <a:ext cx="12077411" cy="387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en-US" sz="28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  <a:cs typeface="Times New Roman" panose="02020603050405020304" pitchFamily="18" charset="0"/>
              </a:rPr>
              <a:t>Timeline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06072-8937-30F5-51F0-63D8E50C0156}"/>
              </a:ext>
            </a:extLst>
          </p:cNvPr>
          <p:cNvSpPr txBox="1"/>
          <p:nvPr/>
        </p:nvSpPr>
        <p:spPr>
          <a:xfrm>
            <a:off x="484909" y="1496961"/>
            <a:ext cx="1034934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 - Launch of Portal and Online Webinar: 7th August 2024</a:t>
            </a:r>
            <a:br>
              <a:rPr lang="en-IN" sz="2800" dirty="0"/>
            </a:br>
            <a:r>
              <a:rPr lang="en-IN" sz="2800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 - Mentoring Events: August - September 2024</a:t>
            </a:r>
            <a:br>
              <a:rPr lang="en-IN" sz="2800" dirty="0"/>
            </a:br>
            <a:r>
              <a:rPr lang="en-IN" sz="2800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 - Registration Closes: 28th September 2024</a:t>
            </a:r>
            <a:br>
              <a:rPr lang="en-IN" sz="2800" dirty="0"/>
            </a:br>
            <a:r>
              <a:rPr lang="en-IN" sz="2800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 - Submission Deadline: 28th September 2024</a:t>
            </a:r>
            <a:br>
              <a:rPr lang="en-IN" sz="2800" dirty="0"/>
            </a:br>
            <a:br>
              <a:rPr lang="en-IN" sz="2800" dirty="0"/>
            </a:br>
            <a:r>
              <a:rPr lang="en-IN" sz="2800" b="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 - Announcement of Shortlisted Teams: 30th September 2024</a:t>
            </a:r>
          </a:p>
          <a:p>
            <a:endParaRPr lang="en-IN" sz="28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IN" sz="2800" b="1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Phase 2: (7th-8th October 2024)</a:t>
            </a:r>
          </a:p>
          <a:p>
            <a:pPr marL="457200" indent="-457200">
              <a:buFontTx/>
              <a:buChar char="-"/>
            </a:pPr>
            <a:r>
              <a:rPr lang="en-IN" sz="280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Shortlisted teams to </a:t>
            </a:r>
            <a:r>
              <a:rPr lang="en-IN" sz="2800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meet at the </a:t>
            </a:r>
            <a:r>
              <a:rPr lang="en-IN" sz="2800" i="0" u="none" strike="noStrike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Bharat Mandapam, New Delhi</a:t>
            </a:r>
            <a:endParaRPr lang="en-IN" sz="28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B56EE4-F589-D033-1C54-83E199052FA8}"/>
              </a:ext>
            </a:extLst>
          </p:cNvPr>
          <p:cNvSpPr txBox="1"/>
          <p:nvPr/>
        </p:nvSpPr>
        <p:spPr>
          <a:xfrm>
            <a:off x="484909" y="6212643"/>
            <a:ext cx="8267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previous sessions recording are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190E8-C93A-3243-8A62-00E805DA1054}"/>
              </a:ext>
            </a:extLst>
          </p:cNvPr>
          <p:cNvSpPr txBox="1"/>
          <p:nvPr/>
        </p:nvSpPr>
        <p:spPr>
          <a:xfrm>
            <a:off x="484909" y="973741"/>
            <a:ext cx="61539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Phase 1: (August – September)</a:t>
            </a:r>
          </a:p>
        </p:txBody>
      </p:sp>
    </p:spTree>
    <p:extLst>
      <p:ext uri="{BB962C8B-B14F-4D97-AF65-F5344CB8AC3E}">
        <p14:creationId xmlns:p14="http://schemas.microsoft.com/office/powerpoint/2010/main" val="278435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6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38472</TotalTime>
  <Words>2917</Words>
  <Application>Microsoft Macintosh PowerPoint</Application>
  <PresentationFormat>Widescreen</PresentationFormat>
  <Paragraphs>328</Paragraphs>
  <Slides>29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29</vt:i4>
      </vt:variant>
    </vt:vector>
  </HeadingPairs>
  <TitlesOfParts>
    <vt:vector size="51" baseType="lpstr">
      <vt:lpstr>Adelle CYR</vt:lpstr>
      <vt:lpstr>Adelle CYR Sb</vt:lpstr>
      <vt:lpstr>TimesNewRoman</vt:lpstr>
      <vt:lpstr>Aptos</vt:lpstr>
      <vt:lpstr>Arial</vt:lpstr>
      <vt:lpstr>Avenir Medium</vt:lpstr>
      <vt:lpstr>Avenir Next LT Pro</vt:lpstr>
      <vt:lpstr>Avenir Nxt2 W1G Heavy</vt:lpstr>
      <vt:lpstr>Baskerville Old Face</vt:lpstr>
      <vt:lpstr>Book Antiqua</vt:lpstr>
      <vt:lpstr>Calibri</vt:lpstr>
      <vt:lpstr>Calibri Light</vt:lpstr>
      <vt:lpstr>Modern Love</vt:lpstr>
      <vt:lpstr>Roboto</vt:lpstr>
      <vt:lpstr>Times New Roman</vt:lpstr>
      <vt:lpstr>Wingdings</vt:lpstr>
      <vt:lpstr>Office Theme</vt:lpstr>
      <vt:lpstr>1_Office Theme</vt:lpstr>
      <vt:lpstr>3_Office Theme</vt:lpstr>
      <vt:lpstr>4_Office Theme</vt:lpstr>
      <vt:lpstr>BohemianVTI</vt:lpstr>
      <vt:lpstr>2_Office Theme</vt:lpstr>
      <vt:lpstr>PowerPoint Presentation</vt:lpstr>
      <vt:lpstr>PowerPoint Presentation</vt:lpstr>
      <vt:lpstr> Problem Statement-1: Build Your Own AI/ML Model  for 5G/6G </vt:lpstr>
      <vt:lpstr>Problem Statement-1: Phase 1 and phase 2 </vt:lpstr>
      <vt:lpstr>PowerPoint Presentation</vt:lpstr>
      <vt:lpstr>PowerPoint Presentation</vt:lpstr>
      <vt:lpstr>Phase-1 tasks</vt:lpstr>
      <vt:lpstr>Phase-2 tasks</vt:lpstr>
      <vt:lpstr>PowerPoint Presentation</vt:lpstr>
      <vt:lpstr>Evaluation Criteria</vt:lpstr>
      <vt:lpstr>Introduction</vt:lpstr>
      <vt:lpstr>High-level Overview of O-RAN</vt:lpstr>
      <vt:lpstr>PowerPoint Presentation</vt:lpstr>
      <vt:lpstr>xApps</vt:lpstr>
      <vt:lpstr>PowerPoint Presentation</vt:lpstr>
      <vt:lpstr>Towards Autonomous Open Radio Access Networks</vt:lpstr>
      <vt:lpstr>PowerPoint Presentation</vt:lpstr>
      <vt:lpstr>AI Bharat 5G/6G Sandbox – Build Your Own xApp for Autonomous 5G/6G - Goals</vt:lpstr>
      <vt:lpstr>Refer to mentoring session-2: Flowchart for submission</vt:lpstr>
      <vt:lpstr>PowerPoint Presentation</vt:lpstr>
      <vt:lpstr>Code submission details</vt:lpstr>
      <vt:lpstr>Examples</vt:lpstr>
      <vt:lpstr>Open Data Repository AI for Good-Innovate for Impact (itu.int)</vt:lpstr>
      <vt:lpstr>Open Data Repository AI for Good-Innovate for Impact (itu.int)</vt:lpstr>
      <vt:lpstr>Open Data Repository AI for Good-Innovate for Impact (itu.int)</vt:lpstr>
      <vt:lpstr>Selected Participants will get access to Free GPUs.</vt:lpstr>
      <vt:lpstr>PowerPoint Presentation</vt:lpstr>
      <vt:lpstr>Q&amp;A Session</vt:lpstr>
      <vt:lpstr>Midnight Marathon – go from “zero to hero” 27 and 28 Sep 2024 6pm IST onwards.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Basikolo, Thomas</dc:creator>
  <cp:lastModifiedBy>VR</cp:lastModifiedBy>
  <cp:revision>664</cp:revision>
  <dcterms:created xsi:type="dcterms:W3CDTF">2022-11-28T11:07:05Z</dcterms:created>
  <dcterms:modified xsi:type="dcterms:W3CDTF">2024-09-26T02:57:47Z</dcterms:modified>
</cp:coreProperties>
</file>

<file path=docProps/thumbnail.jpeg>
</file>